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5" r:id="rId1"/>
    <p:sldMasterId id="2147483663" r:id="rId2"/>
  </p:sldMasterIdLst>
  <p:notesMasterIdLst>
    <p:notesMasterId r:id="rId13"/>
  </p:notesMasterIdLst>
  <p:sldIdLst>
    <p:sldId id="256" r:id="rId3"/>
    <p:sldId id="319" r:id="rId4"/>
    <p:sldId id="304" r:id="rId5"/>
    <p:sldId id="321" r:id="rId6"/>
    <p:sldId id="316" r:id="rId7"/>
    <p:sldId id="322" r:id="rId8"/>
    <p:sldId id="320" r:id="rId9"/>
    <p:sldId id="317" r:id="rId10"/>
    <p:sldId id="318" r:id="rId11"/>
    <p:sldId id="310" r:id="rId12"/>
  </p:sldIdLst>
  <p:sldSz cx="12192000" cy="6858000"/>
  <p:notesSz cx="6735763" cy="9866313"/>
  <p:embeddedFontLst>
    <p:embeddedFont>
      <p:font typeface="Bebas Neue" panose="020B0604020202020204" charset="0"/>
      <p:regular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Century" panose="02040604050505020304" pitchFamily="18" charset="0"/>
      <p:regular r:id="rId23"/>
    </p:embeddedFont>
    <p:embeddedFont>
      <p:font typeface="DejaVu Serif Condensed" panose="02060606050605020204" pitchFamily="18" charset="0"/>
      <p:regular r:id="rId24"/>
      <p:bold r:id="rId25"/>
      <p:italic r:id="rId26"/>
      <p:boldItalic r:id="rId27"/>
    </p:embeddedFont>
    <p:embeddedFont>
      <p:font typeface="DejaVu Serif" panose="02060603050605020204" pitchFamily="18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92">
          <p15:clr>
            <a:srgbClr val="A4A3A4"/>
          </p15:clr>
        </p15:guide>
        <p15:guide id="4" pos="6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2590A"/>
    <a:srgbClr val="860000"/>
    <a:srgbClr val="669900"/>
    <a:srgbClr val="301FAD"/>
    <a:srgbClr val="FF3300"/>
    <a:srgbClr val="F4D938"/>
    <a:srgbClr val="808000"/>
    <a:srgbClr val="F66A92"/>
    <a:srgbClr val="E5A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33EFDD-25A9-449E-9CB8-21431BC7496F}">
  <a:tblStyle styleId="{A133EFDD-25A9-449E-9CB8-21431BC7496F}" styleName="Table_0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5C25FA-F75F-498B-854A-EC534B5920A4}" styleName="Table_1">
    <a:wholeTbl>
      <a:tcTxStyle b="off" i="off">
        <a:font>
          <a:latin typeface="Lato"/>
          <a:ea typeface="Lato"/>
          <a:cs typeface="Lato"/>
        </a:font>
        <a:schemeClr val="lt1"/>
      </a:tcTxStyle>
      <a:tcStyle>
        <a:tcBdr>
          <a:left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  <a:tblStyle styleId="{F387EE85-C931-4D31-8736-81AD00B72170}" styleName="Table_2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BE9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9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8D02B3-4A98-41ED-8DC0-8AED034BAC74}" styleName="Table_3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BE9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9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E61D20-F48B-47E4-867C-2C6190045C62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775" autoAdjust="0"/>
  </p:normalViewPr>
  <p:slideViewPr>
    <p:cSldViewPr snapToGrid="0">
      <p:cViewPr varScale="1">
        <p:scale>
          <a:sx n="115" d="100"/>
          <a:sy n="115" d="100"/>
        </p:scale>
        <p:origin x="432" y="90"/>
      </p:cViewPr>
      <p:guideLst>
        <p:guide orient="horz" pos="2160"/>
        <p:guide pos="3840"/>
        <p:guide pos="792"/>
        <p:guide pos="6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321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1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84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8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8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8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53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8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25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25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99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00" y="0"/>
            <a:ext cx="12189600" cy="79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06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05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00" y="0"/>
            <a:ext cx="12189600" cy="79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320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200" kern="1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kern="1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kern="1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srgbClr val="555555"/>
                </a:solidFill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lang="en-US" sz="1100" kern="1200" dirty="0">
                <a:solidFill>
                  <a:srgbClr val="A5CD28"/>
                </a:solidFill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lang="en-US" sz="11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0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1042865"/>
            <a:ext cx="12192000" cy="3072299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               </a:t>
            </a:r>
            <a:r>
              <a:rPr lang="ru-RU" sz="66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«С детьми и внуками на равных</a:t>
            </a:r>
            <a:r>
              <a:rPr lang="ru-RU" sz="64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!</a:t>
            </a:r>
            <a:r>
              <a:rPr lang="ru-RU" sz="6400" b="1" dirty="0" smtClean="0">
                <a:ln w="12700">
                  <a:solidFill>
                    <a:srgbClr val="C2590A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» </a:t>
            </a:r>
            <a:r>
              <a:rPr lang="ru-RU" sz="5400" b="1" i="1" dirty="0" smtClean="0">
                <a:ln w="12700">
                  <a:solidFill>
                    <a:srgbClr val="C2590A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Возвращаем вкус к жизни </a:t>
            </a:r>
            <a:endParaRPr sz="5400" b="1" i="1" u="none" strike="noStrike" dirty="0">
              <a:ln w="12700">
                <a:solidFill>
                  <a:srgbClr val="C2590A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  <a:sym typeface="Lato"/>
            </a:endParaRPr>
          </a:p>
        </p:txBody>
      </p:sp>
      <p:sp>
        <p:nvSpPr>
          <p:cNvPr id="15" name="Google Shape;59;p9"/>
          <p:cNvSpPr/>
          <p:nvPr/>
        </p:nvSpPr>
        <p:spPr>
          <a:xfrm>
            <a:off x="4117772" y="4099700"/>
            <a:ext cx="8074228" cy="275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Елена Владимировна Фатова</a:t>
            </a:r>
          </a:p>
          <a:p>
            <a:pPr algn="ctr">
              <a:buSzPts val="2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психолог</a:t>
            </a:r>
            <a:endParaRPr lang="ru-RU" sz="2400" b="1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0" name="Google Shape;66;p9"/>
          <p:cNvSpPr/>
          <p:nvPr/>
        </p:nvSpPr>
        <p:spPr>
          <a:xfrm>
            <a:off x="7380515" y="6204857"/>
            <a:ext cx="1606731" cy="59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  <a:ea typeface="Lato"/>
                <a:cs typeface="Lato"/>
                <a:sym typeface="Lato"/>
              </a:rPr>
              <a:t>2025</a:t>
            </a: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 descr="Pin 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" y="4417182"/>
            <a:ext cx="2710454" cy="21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тский рисунок бабушки и дедушки - 66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9456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86446" y="-168364"/>
            <a:ext cx="905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000"/>
              <a:defRPr/>
            </a:pPr>
            <a:endParaRPr lang="ru-RU" sz="2400" b="1" dirty="0" smtClean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lvl="0" algn="ctr">
              <a:buSzPts val="2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             </a:t>
            </a:r>
            <a:r>
              <a:rPr lang="ru-RU" sz="32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СОГБУ «Вяземский ДИПИ»</a:t>
            </a:r>
            <a:endParaRPr lang="ru-RU" sz="3200" b="1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1491869"/>
            <a:ext cx="12191999" cy="5134208"/>
            <a:chOff x="1" y="1500182"/>
            <a:chExt cx="12191999" cy="5134208"/>
          </a:xfrm>
        </p:grpSpPr>
        <p:sp>
          <p:nvSpPr>
            <p:cNvPr id="405" name="Google Shape;405;p21"/>
            <p:cNvSpPr/>
            <p:nvPr/>
          </p:nvSpPr>
          <p:spPr>
            <a:xfrm>
              <a:off x="1" y="5367281"/>
              <a:ext cx="12191999" cy="126710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   </a:t>
              </a:r>
              <a:endParaRPr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7" name="Google Shape;407;p21"/>
            <p:cNvSpPr txBox="1"/>
            <p:nvPr/>
          </p:nvSpPr>
          <p:spPr>
            <a:xfrm>
              <a:off x="1869743" y="5616114"/>
              <a:ext cx="8698108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dirty="0" smtClean="0">
                  <a:solidFill>
                    <a:srgbClr val="F8DA92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  <a:sym typeface="Bebas Neue"/>
                </a:rPr>
                <a:t>Вытворяю новую реальность! </a:t>
              </a:r>
              <a:endParaRPr sz="4400" dirty="0">
                <a:solidFill>
                  <a:srgbClr val="F8DA92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Bebas Neue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867090" y="983216"/>
              <a:ext cx="2448856" cy="3482788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pPr algn="ctr"/>
              <a:endParaRPr lang="ru-RU" sz="6600" u="sng" dirty="0">
                <a:solidFill>
                  <a:srgbClr val="C00000"/>
                </a:solidFill>
                <a:latin typeface="Century" panose="02040604050505020304" pitchFamily="18" charset="0"/>
              </a:endParaRPr>
            </a:p>
          </p:txBody>
        </p:sp>
      </p:grpSp>
      <p:pic>
        <p:nvPicPr>
          <p:cNvPr id="8" name="Рисунок 7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16" y="0"/>
            <a:ext cx="5669279" cy="5270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1040345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ДЕТИ 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ВЫРОСЛИ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,</a:t>
            </a:r>
            <a:b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                      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А МЫ ПОВЗРОСЛЕЛИ…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396537"/>
            <a:ext cx="12191999" cy="44165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>
                <a:solidFill>
                  <a:srgbClr val="860000"/>
                </a:solidFill>
              </a:rPr>
              <a:t>«Связь между взрослыми людьми не может держаться только на том, что они приходятся друг другу родственниками. </a:t>
            </a:r>
            <a:endParaRPr lang="ru-RU" sz="3600" b="1" i="1" dirty="0" smtClean="0">
              <a:solidFill>
                <a:srgbClr val="860000"/>
              </a:solidFill>
            </a:endParaRPr>
          </a:p>
          <a:p>
            <a:pPr algn="ctr"/>
            <a:endParaRPr lang="ru-RU" sz="1100" b="1" i="1" dirty="0">
              <a:solidFill>
                <a:srgbClr val="86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860000"/>
                </a:solidFill>
              </a:rPr>
              <a:t>Если </a:t>
            </a:r>
            <a:r>
              <a:rPr lang="ru-RU" sz="3600" b="1" i="1" dirty="0">
                <a:solidFill>
                  <a:srgbClr val="860000"/>
                </a:solidFill>
              </a:rPr>
              <a:t>в основе отношений лежат уважение, взаимопонимание, любовь, принятие, забота, то людям будет по-настоящему хорошо друг с другом</a:t>
            </a:r>
            <a:r>
              <a:rPr lang="ru-RU" sz="3600" b="1" i="1" dirty="0" smtClean="0">
                <a:solidFill>
                  <a:srgbClr val="860000"/>
                </a:solidFill>
              </a:rPr>
              <a:t>» </a:t>
            </a:r>
            <a:endParaRPr lang="ru-RU" sz="3600" b="1" i="1" dirty="0" smtClean="0">
              <a:solidFill>
                <a:srgbClr val="860000"/>
              </a:solidFill>
            </a:endParaRPr>
          </a:p>
          <a:p>
            <a:pPr algn="r"/>
            <a:r>
              <a:rPr lang="ru-RU" sz="1800" dirty="0" smtClean="0">
                <a:solidFill>
                  <a:srgbClr val="860000"/>
                </a:solidFill>
              </a:rPr>
              <a:t>психолог </a:t>
            </a:r>
            <a:r>
              <a:rPr lang="ru-RU" sz="1800" dirty="0" smtClean="0">
                <a:solidFill>
                  <a:srgbClr val="860000"/>
                </a:solidFill>
              </a:rPr>
              <a:t>Анна </a:t>
            </a:r>
            <a:r>
              <a:rPr lang="ru-RU" sz="1800" dirty="0" err="1" smtClean="0">
                <a:solidFill>
                  <a:srgbClr val="860000"/>
                </a:solidFill>
              </a:rPr>
              <a:t>Хидирян</a:t>
            </a:r>
            <a:endParaRPr lang="ru-RU" sz="1800" b="1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05836"/>
            <a:ext cx="12227247" cy="1040345"/>
          </a:xfrm>
        </p:spPr>
        <p:txBody>
          <a:bodyPr/>
          <a:lstStyle/>
          <a:p>
            <a:pPr algn="ctr"/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charset="0"/>
                <a:ea typeface="DejaVu Serif" charset="0"/>
                <a:cs typeface="DejaVu Serif" charset="0"/>
                <a:sym typeface="Lato"/>
              </a:rPr>
              <a:t>СИНДРОМ «ОПУСТЕВШЕГО ГНЕЗДА»</a:t>
            </a:r>
            <a:endParaRPr lang="ru-RU" sz="4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DejaVu Serif" charset="0"/>
              <a:ea typeface="DejaVu Serif" charset="0"/>
              <a:cs typeface="DejaVu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0034" y="1567543"/>
            <a:ext cx="826878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200" b="1" dirty="0" smtClean="0">
              <a:solidFill>
                <a:srgbClr val="301FAD"/>
              </a:solidFill>
              <a:latin typeface="DejaVu Serif" charset="0"/>
              <a:ea typeface="DejaVu Serif" charset="0"/>
              <a:cs typeface="DejaVu Serif" charset="0"/>
            </a:endParaRPr>
          </a:p>
          <a:p>
            <a:pPr lvl="0">
              <a:buFontTx/>
              <a:buChar char="-"/>
            </a:pPr>
            <a:endParaRPr lang="ru-RU" sz="3200" b="1" dirty="0">
              <a:solidFill>
                <a:srgbClr val="301FAD"/>
              </a:solidFill>
            </a:endParaRPr>
          </a:p>
        </p:txBody>
      </p:sp>
      <p:sp>
        <p:nvSpPr>
          <p:cNvPr id="14338" name="AutoShape 2" descr="Более 258 000 работ на тему «птичье гнездо»: стоковые фот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Близкий план птичьего гнезд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841" y="2929784"/>
            <a:ext cx="3095897" cy="28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User\Desktop\КЦСОН\Без имен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5306" y="1141719"/>
            <a:ext cx="7282543" cy="52212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35039" y="2840934"/>
            <a:ext cx="4770191" cy="2554545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 sz="4400" b="1" dirty="0" smtClean="0">
              <a:solidFill>
                <a:srgbClr val="301FAD"/>
              </a:solidFill>
              <a:latin typeface="DejaVu Serif" charset="0"/>
              <a:ea typeface="DejaVu Serif" charset="0"/>
              <a:cs typeface="DejaVu Serif" charset="0"/>
            </a:endParaRPr>
          </a:p>
          <a:p>
            <a:pPr algn="ctr"/>
            <a:r>
              <a:rPr lang="ru-RU" sz="4400" b="1" dirty="0" smtClean="0">
                <a:solidFill>
                  <a:srgbClr val="301FAD"/>
                </a:solidFill>
                <a:latin typeface="DejaVu Serif" charset="0"/>
                <a:ea typeface="DejaVu Serif" charset="0"/>
                <a:cs typeface="DejaVu Serif" charset="0"/>
              </a:rPr>
              <a:t> </a:t>
            </a:r>
            <a:r>
              <a:rPr lang="ru-RU" sz="3200" b="1" dirty="0" smtClean="0">
                <a:solidFill>
                  <a:srgbClr val="301FAD"/>
                </a:solidFill>
                <a:latin typeface="DejaVu Serif" charset="0"/>
                <a:ea typeface="DejaVu Serif" charset="0"/>
                <a:cs typeface="DejaVu Serif" charset="0"/>
              </a:rPr>
              <a:t>«РАСЧИЩЕННОЕ </a:t>
            </a:r>
          </a:p>
          <a:p>
            <a:pPr algn="ctr"/>
            <a:r>
              <a:rPr lang="ru-RU" sz="3200" b="1" dirty="0" smtClean="0">
                <a:solidFill>
                  <a:srgbClr val="301FAD"/>
                </a:solidFill>
                <a:latin typeface="DejaVu Serif" charset="0"/>
                <a:ea typeface="DejaVu Serif" charset="0"/>
                <a:cs typeface="DejaVu Serif" charset="0"/>
              </a:rPr>
              <a:t>ДЛЯ ТВОРЧЕСТВА ПРОСТРАНСТВО</a:t>
            </a:r>
            <a:r>
              <a:rPr lang="ru-RU" sz="4000" b="1" dirty="0" smtClean="0">
                <a:solidFill>
                  <a:srgbClr val="301FAD"/>
                </a:solidFill>
                <a:latin typeface="DejaVu Serif" charset="0"/>
                <a:ea typeface="DejaVu Serif" charset="0"/>
                <a:cs typeface="DejaVu Serif" charset="0"/>
              </a:rPr>
              <a:t>» </a:t>
            </a:r>
            <a:endParaRPr lang="ru-RU" sz="4000" b="1" dirty="0" smtClean="0">
              <a:solidFill>
                <a:srgbClr val="301FAD"/>
              </a:solidFill>
              <a:latin typeface="DejaVu Serif" charset="0"/>
              <a:ea typeface="DejaVu Serif" charset="0"/>
              <a:cs typeface="DejaVu Serif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6101" y="6004588"/>
            <a:ext cx="7291748" cy="64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Меняем свою жизненную позицию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204568" y="1404161"/>
            <a:ext cx="2899951" cy="1737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ВЛЕЗАЕМ </a:t>
            </a:r>
            <a:r>
              <a:rPr lang="ru-RU" b="1" dirty="0" smtClean="0">
                <a:solidFill>
                  <a:srgbClr val="FF0000"/>
                </a:solidFill>
              </a:rPr>
              <a:t>В СЕМЬЮ РЕБЕНКА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Умножение 15"/>
          <p:cNvSpPr/>
          <p:nvPr/>
        </p:nvSpPr>
        <p:spPr>
          <a:xfrm>
            <a:off x="268202" y="1685961"/>
            <a:ext cx="914400" cy="113646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275511" y="2852912"/>
            <a:ext cx="1619795" cy="3179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Я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вал 12"/>
          <p:cNvSpPr>
            <a:spLocks noChangeArrowheads="1"/>
          </p:cNvSpPr>
          <p:nvPr/>
        </p:nvSpPr>
        <p:spPr bwMode="auto">
          <a:xfrm>
            <a:off x="2859981" y="1239788"/>
            <a:ext cx="2468478" cy="181929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2590A"/>
                </a:solidFill>
                <a:effectLst/>
                <a:latin typeface="Calibri" pitchFamily="34" charset="0"/>
                <a:cs typeface="Arial" pitchFamily="34" charset="0"/>
              </a:rPr>
              <a:t>«Пустое»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2590A"/>
                </a:solidFill>
                <a:effectLst/>
                <a:latin typeface="Calibri" pitchFamily="34" charset="0"/>
                <a:cs typeface="Arial" pitchFamily="34" charset="0"/>
              </a:rPr>
              <a:t>гнездо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C2590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углом 3"/>
          <p:cNvSpPr/>
          <p:nvPr/>
        </p:nvSpPr>
        <p:spPr>
          <a:xfrm rot="5400000">
            <a:off x="6589430" y="900337"/>
            <a:ext cx="1674371" cy="4046687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Умножение 18"/>
          <p:cNvSpPr/>
          <p:nvPr/>
        </p:nvSpPr>
        <p:spPr>
          <a:xfrm>
            <a:off x="3543894" y="5812973"/>
            <a:ext cx="1097280" cy="979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44428" y="2152757"/>
            <a:ext cx="2723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9900"/>
                </a:solidFill>
              </a:rPr>
              <a:t>ПРЕВРАЩАЕМ В</a:t>
            </a:r>
            <a:endParaRPr lang="ru-RU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1040345"/>
          </a:xfrm>
        </p:spPr>
        <p:txBody>
          <a:bodyPr/>
          <a:lstStyle/>
          <a:p>
            <a:pPr algn="ctr"/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ВАЖНО ПОНИМАТЬ!</a:t>
            </a:r>
            <a:endParaRPr lang="ru-RU" sz="40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58" y="1528549"/>
            <a:ext cx="9539785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Почему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взрослые дети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раздражаются:</a:t>
            </a:r>
          </a:p>
          <a:p>
            <a:endParaRPr lang="ru-RU" sz="900" b="1" dirty="0"/>
          </a:p>
          <a:p>
            <a:pPr algn="ctr"/>
            <a:r>
              <a:rPr lang="ru-RU" sz="3600" dirty="0" smtClean="0"/>
              <a:t>Им не </a:t>
            </a:r>
            <a:r>
              <a:rPr lang="ru-RU" sz="3600" dirty="0"/>
              <a:t>нравится, что родители</a:t>
            </a:r>
            <a:r>
              <a:rPr lang="ru-RU" sz="3600" dirty="0" smtClean="0"/>
              <a:t>…</a:t>
            </a:r>
          </a:p>
          <a:p>
            <a:pPr algn="ctr"/>
            <a:endParaRPr lang="ru-RU" sz="900" dirty="0"/>
          </a:p>
          <a:p>
            <a:pPr lvl="0"/>
            <a:r>
              <a:rPr lang="ru-RU" sz="3200" b="1" dirty="0" smtClean="0">
                <a:solidFill>
                  <a:srgbClr val="301FAD"/>
                </a:solidFill>
              </a:rPr>
              <a:t>- постоянно контролируют или критикуют;</a:t>
            </a:r>
            <a:r>
              <a:rPr lang="ru-RU" sz="3200" b="1" dirty="0">
                <a:solidFill>
                  <a:srgbClr val="301FAD"/>
                </a:solidFill>
              </a:rPr>
              <a:t> </a:t>
            </a:r>
            <a:endParaRPr lang="ru-RU" sz="3200" b="1" dirty="0" smtClean="0">
              <a:solidFill>
                <a:srgbClr val="301FAD"/>
              </a:solidFill>
            </a:endParaRPr>
          </a:p>
          <a:p>
            <a:pPr lvl="0"/>
            <a:r>
              <a:rPr lang="ru-RU" sz="3200" b="1" dirty="0" smtClean="0">
                <a:solidFill>
                  <a:srgbClr val="301FAD"/>
                </a:solidFill>
              </a:rPr>
              <a:t>- дают </a:t>
            </a:r>
            <a:r>
              <a:rPr lang="ru-RU" sz="3200" b="1" dirty="0">
                <a:solidFill>
                  <a:srgbClr val="301FAD"/>
                </a:solidFill>
              </a:rPr>
              <a:t>бесконечные навязчивые советы;</a:t>
            </a:r>
          </a:p>
          <a:p>
            <a:pPr lvl="0"/>
            <a:r>
              <a:rPr lang="ru-RU" sz="3200" b="1" dirty="0" smtClean="0">
                <a:solidFill>
                  <a:srgbClr val="301FAD"/>
                </a:solidFill>
              </a:rPr>
              <a:t>- манипулируют</a:t>
            </a:r>
            <a:r>
              <a:rPr lang="ru-RU" sz="3200" b="1" dirty="0">
                <a:solidFill>
                  <a:srgbClr val="301FAD"/>
                </a:solidFill>
              </a:rPr>
              <a:t>; </a:t>
            </a:r>
          </a:p>
          <a:p>
            <a:pPr lvl="0"/>
            <a:r>
              <a:rPr lang="ru-RU" sz="3200" b="1" dirty="0" smtClean="0">
                <a:solidFill>
                  <a:srgbClr val="301FAD"/>
                </a:solidFill>
              </a:rPr>
              <a:t>- становятся </a:t>
            </a:r>
            <a:r>
              <a:rPr lang="ru-RU" sz="3200" b="1" dirty="0">
                <a:solidFill>
                  <a:srgbClr val="301FAD"/>
                </a:solidFill>
              </a:rPr>
              <a:t>обидчивыми и ранимыми;</a:t>
            </a:r>
          </a:p>
          <a:p>
            <a:pPr lvl="0"/>
            <a:r>
              <a:rPr lang="ru-RU" sz="3200" b="1" dirty="0" smtClean="0">
                <a:solidFill>
                  <a:srgbClr val="301FAD"/>
                </a:solidFill>
              </a:rPr>
              <a:t>- ничем не интересуются кроме личной </a:t>
            </a:r>
          </a:p>
          <a:p>
            <a:pPr lvl="0"/>
            <a:r>
              <a:rPr lang="ru-RU" sz="3200" b="1" dirty="0" smtClean="0">
                <a:solidFill>
                  <a:srgbClr val="301FAD"/>
                </a:solidFill>
              </a:rPr>
              <a:t>  жизни детей;</a:t>
            </a:r>
            <a:endParaRPr lang="ru-RU" sz="3200" b="1" dirty="0">
              <a:solidFill>
                <a:srgbClr val="301FAD"/>
              </a:solidFill>
            </a:endParaRPr>
          </a:p>
        </p:txBody>
      </p:sp>
      <p:pic>
        <p:nvPicPr>
          <p:cNvPr id="6" name="Рисунок 5" descr="8 ОБЪЯТИЙ В ДЕНЬ - ЭТО НЕОБХОДИМО ВСЕМ Факты к размышлению Дзен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445" y="4284616"/>
            <a:ext cx="2340023" cy="208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ткрытка ко Дню пожилого человека (62 фото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41" y="1860924"/>
            <a:ext cx="1502229" cy="14891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низ 1"/>
          <p:cNvSpPr/>
          <p:nvPr/>
        </p:nvSpPr>
        <p:spPr>
          <a:xfrm>
            <a:off x="10099343" y="3466531"/>
            <a:ext cx="1502229" cy="8996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8313"/>
            <a:ext cx="12199951" cy="774602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ПРЕДУПРЕЖДАЕМ   проблемы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241" y="988424"/>
            <a:ext cx="1159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C2590A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39172" y="1087770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Дети никогда не проживут ту жизнь, которую для них придумали родители 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Пусть взрослые дети строят свои замки и набивают свои шишки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455817" y="1087770"/>
            <a:ext cx="2172937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982674" y="1058091"/>
            <a:ext cx="2067831" cy="51740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Избавьтесь от высказывания «Да я ради тебя…»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Установите правило «Звонки по расписанию»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Постарайтесь жить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 материальных претензий к семейным детям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506103" y="1031966"/>
            <a:ext cx="2067831" cy="51859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На обиженных воду возят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 одни детско-родительские отношения не обходятся без конфликтов, и это нормально.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Умение прощать взаимные обиды сохранит тепло отношений и взаимопонимание 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9989849" y="1128713"/>
            <a:ext cx="2012065" cy="509039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815" y="2091028"/>
            <a:ext cx="2171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800" b="1" dirty="0"/>
          </a:p>
          <a:p>
            <a:pPr algn="ctr"/>
            <a:endParaRPr lang="ru-RU" sz="600" b="1" dirty="0" smtClean="0"/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ОТПУСТИТЕ КОНТРОЛЬ И КРИТИКУ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458992" y="1868997"/>
            <a:ext cx="20678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СОВЕТЫ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ДАЕМ только, ЕСЛИ ПРОСЯТ</a:t>
            </a:r>
          </a:p>
          <a:p>
            <a:pPr algn="ctr"/>
            <a:endParaRPr lang="ru-RU" sz="600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Именно непрошенные поучения вызывают резкий протест и в значительной степени портят отношения.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 не можете знать как лучше, так как  чаще всего не видите ситуацию в целом</a:t>
            </a:r>
            <a:r>
              <a:rPr lang="ru-RU" sz="1200" b="1" dirty="0" smtClean="0">
                <a:solidFill>
                  <a:schemeClr val="tx1"/>
                </a:solidFill>
              </a:rPr>
              <a:t>. </a:t>
            </a:r>
            <a:endParaRPr lang="ru-RU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982673" y="2597960"/>
            <a:ext cx="2067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Откажитесь от </a:t>
            </a:r>
            <a:r>
              <a:rPr lang="ru-RU" sz="1600" b="1" dirty="0" smtClean="0">
                <a:solidFill>
                  <a:srgbClr val="002060"/>
                </a:solidFill>
              </a:rPr>
              <a:t>МАНИПУЛЯЦИЙ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9851" y="2485505"/>
            <a:ext cx="19152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" b="1" dirty="0" smtClean="0"/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ИНТЕРЕСЫ</a:t>
            </a:r>
          </a:p>
          <a:p>
            <a:pPr algn="ctr"/>
            <a:endParaRPr lang="ru-RU" sz="600" b="1" dirty="0"/>
          </a:p>
          <a:p>
            <a:pPr algn="ctr"/>
            <a:r>
              <a:rPr lang="ru-RU" b="1" dirty="0" smtClean="0"/>
              <a:t>Рассказывайте детям о своих  занятиях, успехах, достижениях и планах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Жизнь, приправленная активностью  и радостью способна оживить  интерес к вам  со стороны ваших взрослых детей </a:t>
            </a:r>
          </a:p>
          <a:p>
            <a:pPr algn="ctr"/>
            <a:endParaRPr lang="ru-RU" b="1" dirty="0" smtClean="0"/>
          </a:p>
        </p:txBody>
      </p:sp>
      <p:sp>
        <p:nvSpPr>
          <p:cNvPr id="10" name="Шеврон 9"/>
          <p:cNvSpPr/>
          <p:nvPr/>
        </p:nvSpPr>
        <p:spPr>
          <a:xfrm>
            <a:off x="901336" y="6217920"/>
            <a:ext cx="10685417" cy="64008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Взгляните на </a:t>
            </a:r>
            <a:r>
              <a:rPr lang="ru-RU" sz="2800" b="1" dirty="0" smtClean="0">
                <a:solidFill>
                  <a:srgbClr val="FF0000"/>
                </a:solidFill>
              </a:rPr>
              <a:t>СВОЙ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мир глазами вашего  ребенка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67" y="1280812"/>
            <a:ext cx="1781427" cy="117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4e3e9d20dd2b0e35055f125b028d5e9221a77439-5339847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52" y="1263034"/>
            <a:ext cx="1764035" cy="11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794d303d17400bdd01d66edd4364ff018e01984c-818549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88" y="1242080"/>
            <a:ext cx="1901700" cy="11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i?id=08e11ddbb8e29dbfeb70942fde5b32f10a28e5ed-4362911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93" y="1263034"/>
            <a:ext cx="1792609" cy="12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i?id=190786b705d8c567e1f2a858ffb48e438be790aaf66046d7-10652477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" y="1242079"/>
            <a:ext cx="1765386" cy="11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1040345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ВАЖНО ПОМНИТЬ!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214" y="1746913"/>
            <a:ext cx="7724633" cy="48628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Принципы хороших отношений взрослых детей и пожилых родителей:</a:t>
            </a:r>
          </a:p>
          <a:p>
            <a:endParaRPr lang="ru-RU" sz="900" b="1" dirty="0"/>
          </a:p>
          <a:p>
            <a:pPr algn="ctr"/>
            <a:endParaRPr lang="ru-RU" sz="900" dirty="0"/>
          </a:p>
          <a:p>
            <a:pPr lvl="0"/>
            <a:r>
              <a:rPr lang="ru-RU" sz="4000" b="1" dirty="0" smtClean="0">
                <a:solidFill>
                  <a:srgbClr val="301FAD"/>
                </a:solidFill>
              </a:rPr>
              <a:t>- </a:t>
            </a:r>
            <a:r>
              <a:rPr lang="ru-RU" sz="3600" b="1" dirty="0" smtClean="0">
                <a:solidFill>
                  <a:srgbClr val="301FAD"/>
                </a:solidFill>
              </a:rPr>
              <a:t>РАВЕНСТВО;</a:t>
            </a:r>
            <a:r>
              <a:rPr lang="ru-RU" sz="3600" b="1" dirty="0">
                <a:solidFill>
                  <a:srgbClr val="301FAD"/>
                </a:solidFill>
              </a:rPr>
              <a:t> </a:t>
            </a:r>
            <a:endParaRPr lang="ru-RU" sz="3600" b="1" dirty="0" smtClean="0">
              <a:solidFill>
                <a:srgbClr val="301FAD"/>
              </a:solidFill>
            </a:endParaRPr>
          </a:p>
          <a:p>
            <a:pPr lvl="0"/>
            <a:r>
              <a:rPr lang="ru-RU" sz="3600" b="1" dirty="0" smtClean="0">
                <a:solidFill>
                  <a:srgbClr val="301FAD"/>
                </a:solidFill>
              </a:rPr>
              <a:t>- ДИАЛОГ;</a:t>
            </a:r>
            <a:endParaRPr lang="ru-RU" sz="3600" b="1" dirty="0">
              <a:solidFill>
                <a:srgbClr val="301FAD"/>
              </a:solidFill>
            </a:endParaRPr>
          </a:p>
          <a:p>
            <a:pPr lvl="0"/>
            <a:r>
              <a:rPr lang="ru-RU" sz="3600" b="1" dirty="0" smtClean="0">
                <a:solidFill>
                  <a:srgbClr val="301FAD"/>
                </a:solidFill>
              </a:rPr>
              <a:t>- СОСУЩЕСТВОВАНИЕ;</a:t>
            </a:r>
            <a:r>
              <a:rPr lang="ru-RU" sz="3600" b="1" dirty="0">
                <a:solidFill>
                  <a:srgbClr val="301FAD"/>
                </a:solidFill>
              </a:rPr>
              <a:t> </a:t>
            </a:r>
          </a:p>
          <a:p>
            <a:pPr lvl="0"/>
            <a:r>
              <a:rPr lang="ru-RU" sz="3600" b="1" dirty="0" smtClean="0">
                <a:solidFill>
                  <a:srgbClr val="301FAD"/>
                </a:solidFill>
              </a:rPr>
              <a:t>- СВОБОДА;</a:t>
            </a:r>
            <a:endParaRPr lang="ru-RU" sz="3600" b="1" dirty="0">
              <a:solidFill>
                <a:srgbClr val="301FAD"/>
              </a:solidFill>
            </a:endParaRPr>
          </a:p>
          <a:p>
            <a:pPr lvl="0"/>
            <a:r>
              <a:rPr lang="ru-RU" sz="3600" b="1" dirty="0" smtClean="0">
                <a:solidFill>
                  <a:srgbClr val="301FAD"/>
                </a:solidFill>
              </a:rPr>
              <a:t>- ПРИНЯТИЕ;</a:t>
            </a:r>
            <a:endParaRPr lang="ru-RU" sz="3600" b="1" dirty="0">
              <a:solidFill>
                <a:srgbClr val="301FAD"/>
              </a:solidFill>
            </a:endParaRPr>
          </a:p>
        </p:txBody>
      </p:sp>
      <p:pic>
        <p:nvPicPr>
          <p:cNvPr id="6" name="Рисунок 5" descr="8 ОБЪЯТИЙ В ДЕНЬ - ЭТО НЕОБХОДИМО ВСЕМ Факты к размышлению Дзен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7" y="1119117"/>
            <a:ext cx="3277169" cy="26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ткрытка ко Дню пожилого человека (62 фото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0" y="4435520"/>
            <a:ext cx="2620370" cy="2060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низ 1"/>
          <p:cNvSpPr/>
          <p:nvPr/>
        </p:nvSpPr>
        <p:spPr>
          <a:xfrm>
            <a:off x="2886363" y="3768138"/>
            <a:ext cx="484632" cy="978408"/>
          </a:xfrm>
          <a:prstGeom prst="down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flipV="1">
            <a:off x="653690" y="3783901"/>
            <a:ext cx="508583" cy="962645"/>
          </a:xfrm>
          <a:prstGeom prst="down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6192"/>
            <a:ext cx="12199951" cy="79248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         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КАК НАЛАДИТЬ ОТНОШЕНИЯ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09282"/>
            <a:ext cx="12192000" cy="5493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lvl="0"/>
            <a:r>
              <a:rPr lang="ru-RU" sz="1600" b="1" dirty="0"/>
              <a:t>Подумайте о маленьких семейных </a:t>
            </a:r>
            <a:r>
              <a:rPr lang="ru-RU" sz="1600" b="1" dirty="0" smtClean="0"/>
              <a:t>традициях и встречах.</a:t>
            </a:r>
            <a:r>
              <a:rPr lang="ru-RU" sz="1600" dirty="0"/>
              <a:t> Это должно быть что-то простое </a:t>
            </a:r>
            <a:r>
              <a:rPr lang="ru-RU" sz="1600" dirty="0" smtClean="0"/>
              <a:t>и доступное для </a:t>
            </a:r>
            <a:r>
              <a:rPr lang="ru-RU" sz="1600" dirty="0"/>
              <a:t>вас и </a:t>
            </a:r>
            <a:r>
              <a:rPr lang="ru-RU" sz="1600" dirty="0" smtClean="0"/>
              <a:t>ваших детей и внуков. </a:t>
            </a:r>
            <a:r>
              <a:rPr lang="ru-RU" sz="1600" dirty="0"/>
              <a:t>Они будут ждать и получать </a:t>
            </a:r>
            <a:r>
              <a:rPr lang="ru-RU" sz="1600" dirty="0" smtClean="0"/>
              <a:t>ваше внимание, а вы необходимую вам поддержку.</a:t>
            </a:r>
            <a:endParaRPr lang="ru-RU" sz="1600" dirty="0"/>
          </a:p>
          <a:p>
            <a:pPr lvl="0"/>
            <a:r>
              <a:rPr lang="ru-RU" sz="1600" b="1" dirty="0"/>
              <a:t>Позволяйте </a:t>
            </a:r>
            <a:r>
              <a:rPr lang="ru-RU" sz="1600" b="1" dirty="0" smtClean="0"/>
              <a:t>детям </a:t>
            </a:r>
            <a:r>
              <a:rPr lang="ru-RU" sz="1600" b="1" dirty="0"/>
              <a:t>проявлять </a:t>
            </a:r>
            <a:r>
              <a:rPr lang="ru-RU" sz="1600" b="1" dirty="0" smtClean="0"/>
              <a:t>заботу о вас.</a:t>
            </a:r>
            <a:r>
              <a:rPr lang="ru-RU" sz="1600" b="1" dirty="0"/>
              <a:t> </a:t>
            </a:r>
            <a:r>
              <a:rPr lang="ru-RU" sz="1600" dirty="0" smtClean="0"/>
              <a:t>Не </a:t>
            </a:r>
            <a:r>
              <a:rPr lang="ru-RU" sz="1600" dirty="0"/>
              <a:t>лишайте их этой </a:t>
            </a:r>
            <a:r>
              <a:rPr lang="ru-RU" sz="1600" dirty="0" smtClean="0"/>
              <a:t>радости своими претензиями и недовольным видом.</a:t>
            </a:r>
            <a:endParaRPr lang="ru-RU" sz="1600" dirty="0"/>
          </a:p>
          <a:p>
            <a:pPr lvl="0"/>
            <a:r>
              <a:rPr lang="ru-RU" sz="1600" b="1" dirty="0"/>
              <a:t>Не пытайтесь </a:t>
            </a:r>
            <a:r>
              <a:rPr lang="ru-RU" sz="1600" b="1" dirty="0" smtClean="0"/>
              <a:t>продолжать их воспитывать</a:t>
            </a:r>
            <a:r>
              <a:rPr lang="ru-RU" sz="1600" dirty="0"/>
              <a:t>, это </a:t>
            </a:r>
            <a:r>
              <a:rPr lang="ru-RU" sz="1600" dirty="0" smtClean="0"/>
              <a:t>бесполезно. </a:t>
            </a:r>
            <a:r>
              <a:rPr lang="ru-RU" sz="1600" b="1" dirty="0" smtClean="0">
                <a:solidFill>
                  <a:srgbClr val="FF0000"/>
                </a:solidFill>
              </a:rPr>
              <a:t>Не учите взрослых детей жить.</a:t>
            </a:r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b="1" dirty="0" smtClean="0"/>
              <a:t>Не давайте места в ваших отношениях манипуляциям.</a:t>
            </a:r>
            <a:r>
              <a:rPr lang="ru-RU" sz="1600" dirty="0" smtClean="0"/>
              <a:t> </a:t>
            </a:r>
            <a:r>
              <a:rPr lang="ru-RU" sz="1600" b="1" dirty="0" smtClean="0"/>
              <a:t>Не будьте навязчивы.</a:t>
            </a:r>
            <a:r>
              <a:rPr lang="ru-RU" sz="1600" dirty="0" smtClean="0"/>
              <a:t> </a:t>
            </a:r>
            <a:r>
              <a:rPr lang="ru-RU" sz="1600" b="1" dirty="0" smtClean="0">
                <a:solidFill>
                  <a:srgbClr val="FF0000"/>
                </a:solidFill>
              </a:rPr>
              <a:t>Не звоните детям в рабочее время</a:t>
            </a:r>
            <a:r>
              <a:rPr lang="ru-RU" sz="1600" dirty="0" smtClean="0"/>
              <a:t>, кроме, действительно, экстренной ситуации. Прекращайте коммуникацию при любых попытках вызвать у вас чувство вины, долга, гнева. Сами не прибегайте к таким уловкам.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b="1" dirty="0" smtClean="0"/>
              <a:t>Не эксплуатируйте семейных детей. </a:t>
            </a:r>
            <a:r>
              <a:rPr lang="ru-RU" sz="1600" dirty="0" smtClean="0"/>
              <a:t>Они, в первую очередь, должны позаботиться о ваших внуках. </a:t>
            </a:r>
          </a:p>
          <a:p>
            <a:r>
              <a:rPr lang="ru-RU" sz="1600" b="1" dirty="0" smtClean="0"/>
              <a:t>При необходимости просите конкретную помощь в быту.</a:t>
            </a:r>
            <a:r>
              <a:rPr lang="ru-RU" sz="1600" dirty="0" smtClean="0"/>
              <a:t> С возрастом все сложнее справляться с простыми домашними делами. Это, порой, трудно признавать. А молодые не всегда могут догадаться. </a:t>
            </a:r>
          </a:p>
          <a:p>
            <a:r>
              <a:rPr lang="ru-RU" sz="1600" b="1" dirty="0" smtClean="0"/>
              <a:t>Не забывайте волшебные слова «</a:t>
            </a:r>
            <a:r>
              <a:rPr lang="ru-RU" sz="1600" b="1" dirty="0" smtClean="0">
                <a:solidFill>
                  <a:srgbClr val="FF0000"/>
                </a:solidFill>
              </a:rPr>
              <a:t>СПАСИБО</a:t>
            </a:r>
            <a:r>
              <a:rPr lang="ru-RU" sz="1600" b="1" dirty="0" smtClean="0"/>
              <a:t>» и </a:t>
            </a:r>
            <a:r>
              <a:rPr lang="ru-RU" sz="1600" dirty="0" smtClean="0"/>
              <a:t>«</a:t>
            </a:r>
            <a:r>
              <a:rPr lang="ru-RU" sz="1600" b="1" dirty="0" smtClean="0">
                <a:solidFill>
                  <a:srgbClr val="FF0000"/>
                </a:solidFill>
              </a:rPr>
              <a:t>ПОЖАЛУЙСТА</a:t>
            </a:r>
            <a:r>
              <a:rPr lang="ru-RU" sz="1600" dirty="0" smtClean="0"/>
              <a:t>».</a:t>
            </a:r>
          </a:p>
          <a:p>
            <a:r>
              <a:rPr lang="ru-RU" sz="1600" b="1" dirty="0" smtClean="0"/>
              <a:t>Не настаивайте на выборе только потому, что «так нравится маме». </a:t>
            </a:r>
            <a:r>
              <a:rPr lang="ru-RU" sz="1600" dirty="0" smtClean="0"/>
              <a:t>Всегда  давайте детям возможность следовать своей логике и доверять своей интуиции. Иначе не избежать внутреннего конфликта у вашего взрослого ребенка и внешнего конфликта с вами.</a:t>
            </a:r>
          </a:p>
          <a:p>
            <a:r>
              <a:rPr lang="ru-RU" sz="1600" b="1" dirty="0" smtClean="0"/>
              <a:t>Не ставьте на пьедестал ни себя, ни своего ребенка. Не требуйте от взрослых детей «поклонения своим сединам». </a:t>
            </a:r>
            <a:r>
              <a:rPr lang="ru-RU" sz="1600" dirty="0" smtClean="0"/>
              <a:t>Общайтесь из позиции «взрослый — взрослый».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Ваши интересы не должны вращаться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вокруг семьи вашего ребенка !!!</a:t>
            </a:r>
          </a:p>
          <a:p>
            <a:pPr lvl="0"/>
            <a:endParaRPr lang="ru-RU" b="1" dirty="0" smtClean="0"/>
          </a:p>
        </p:txBody>
      </p:sp>
      <p:pic>
        <p:nvPicPr>
          <p:cNvPr id="8" name="Рисунок 7" descr="Семейная история История семьи Гавриш ВКонтакт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156755"/>
            <a:ext cx="1614031" cy="1515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8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6192"/>
            <a:ext cx="12199951" cy="79248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         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ОБЪЕДИНЯЮЩИЕ ВНУКИ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76548"/>
            <a:ext cx="12192000" cy="35548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    </a:t>
            </a:r>
          </a:p>
          <a:p>
            <a:pPr marL="342900" indent="-342900"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/>
              <a:t>Прошлое изменить нельзя, но можно делать шаги навстречу друг другу, находясь «здесь и сейчас». Может быть, вы найдете общий язык благодаря любви к младшим членам семьи.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Не пытайтесь воспитывать внуков, у них есть свои родители.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Ваше право и главная задача </a:t>
            </a:r>
            <a:r>
              <a:rPr lang="ru-RU" sz="2000" b="1" dirty="0" smtClean="0">
                <a:solidFill>
                  <a:schemeClr val="tx1"/>
                </a:solidFill>
              </a:rPr>
              <a:t>подарить внукам свою любовь и время </a:t>
            </a:r>
            <a:r>
              <a:rPr lang="ru-RU" sz="2000" dirty="0" smtClean="0">
                <a:solidFill>
                  <a:schemeClr val="tx1"/>
                </a:solidFill>
              </a:rPr>
              <a:t>общения.</a:t>
            </a:r>
          </a:p>
          <a:p>
            <a:pPr marL="342900" indent="-342900">
              <a:spcAft>
                <a:spcPts val="600"/>
              </a:spcAft>
              <a:buFont typeface="Arial"/>
              <a:buAutoNum type="arabicPeriod"/>
            </a:pPr>
            <a:r>
              <a:rPr lang="ru-RU" sz="2000" dirty="0" smtClean="0"/>
              <a:t>Бабушка с дедушкой могут </a:t>
            </a:r>
            <a:r>
              <a:rPr lang="ru-RU" sz="2000" b="1" dirty="0" smtClean="0"/>
              <a:t>стать помощниками </a:t>
            </a:r>
            <a:r>
              <a:rPr lang="ru-RU" sz="2000" dirty="0" smtClean="0"/>
              <a:t>для семьи дочери или сына: будут водить внуков на кружки и дополнительные занятия, читать им сказки и печь пирожки, сидеть с ними на больничном. </a:t>
            </a:r>
          </a:p>
          <a:p>
            <a:pPr marL="342900" indent="-342900">
              <a:spcAft>
                <a:spcPts val="600"/>
              </a:spcAft>
            </a:pPr>
            <a:r>
              <a:rPr lang="ru-RU" sz="2000" dirty="0" smtClean="0"/>
              <a:t>Если взрослые дети смогут с благодарностью принимать помощь, то отношения станут более теплыми, открытыми и доверительными.</a:t>
            </a:r>
          </a:p>
        </p:txBody>
      </p:sp>
      <p:pic>
        <p:nvPicPr>
          <p:cNvPr id="10" name="Рисунок 9" descr="Дедушка и бабушка иллюстрация вектора. иллюстрации насчитывающей возраст - 1641975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09" y="5355771"/>
            <a:ext cx="1718725" cy="146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Дед с внучкой на диване 89 фото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9" y="164042"/>
            <a:ext cx="1444199" cy="150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Стихи про бабушку - трогательные, красивые, душевные, добрые: лучшая подборк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06683" y="233294"/>
            <a:ext cx="1411411" cy="1510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3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6192"/>
            <a:ext cx="12199951" cy="1040345"/>
          </a:xfrm>
        </p:spPr>
        <p:txBody>
          <a:bodyPr/>
          <a:lstStyle/>
          <a:p>
            <a:pPr algn="ctr"/>
            <a:r>
              <a:rPr lang="ru-RU" sz="40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ДОМАШНЕЕ ЗАДАНИЕ </a:t>
            </a:r>
            <a:br>
              <a:rPr lang="ru-RU" sz="40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ru-RU" sz="40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или просто совет</a:t>
            </a:r>
            <a:endParaRPr lang="ru-RU" sz="40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63488"/>
            <a:ext cx="12192000" cy="28007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1800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Когда ты не доволен или споришь с взрослыми детьми и удивляешься, где же они всего этого набрались,  посмотри в зеркало, возможно… догадаешься…</a:t>
            </a:r>
          </a:p>
          <a:p>
            <a:endParaRPr lang="ru-RU" sz="2000" b="1" dirty="0" smtClean="0"/>
          </a:p>
          <a:p>
            <a:pPr algn="ctr"/>
            <a:r>
              <a:rPr lang="ru-RU" sz="2000" b="1" dirty="0" smtClean="0"/>
              <a:t>2. Оставь твою прежнюю заботу </a:t>
            </a:r>
            <a:r>
              <a:rPr lang="ru-RU" sz="2000" b="1" dirty="0"/>
              <a:t>и беспокойство о взрослых детях, </a:t>
            </a:r>
            <a:r>
              <a:rPr lang="ru-RU" sz="2000" b="1" dirty="0" smtClean="0"/>
              <a:t>теперешняя твоя забота </a:t>
            </a:r>
            <a:r>
              <a:rPr lang="ru-RU" sz="2000" b="1" dirty="0"/>
              <a:t>о самом </a:t>
            </a:r>
            <a:r>
              <a:rPr lang="ru-RU" sz="2000" b="1" dirty="0" smtClean="0"/>
              <a:t>себе, </a:t>
            </a:r>
            <a:r>
              <a:rPr lang="ru-RU" sz="2000" b="1" dirty="0"/>
              <a:t>чтоб подольше не обременять заботой о т</a:t>
            </a:r>
            <a:r>
              <a:rPr lang="ru-RU" sz="2000" b="1" dirty="0" smtClean="0"/>
              <a:t>ебе </a:t>
            </a:r>
            <a:r>
              <a:rPr lang="ru-RU" sz="2000" b="1" dirty="0"/>
              <a:t>взрослых детей. </a:t>
            </a:r>
            <a:endParaRPr lang="ru-RU" sz="2000" b="1" dirty="0" smtClean="0"/>
          </a:p>
          <a:p>
            <a:pPr algn="ctr"/>
            <a:endParaRPr lang="ru-RU" sz="2000" b="1" dirty="0" smtClean="0">
              <a:solidFill>
                <a:schemeClr val="tx1"/>
              </a:solidFill>
              <a:latin typeface="+mn-lt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3. Придумай новые дела на ближайший месяц, сезон, год, десятилетие…</a:t>
            </a:r>
          </a:p>
          <a:p>
            <a:endParaRPr lang="ru-RU" sz="1800" b="1" dirty="0">
              <a:solidFill>
                <a:schemeClr val="tx1"/>
              </a:solidFill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40" y="5071846"/>
            <a:ext cx="1490405" cy="1376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7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ZColor Simple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F5C34B"/>
      </a:accent1>
      <a:accent2>
        <a:srgbClr val="F5C34B"/>
      </a:accent2>
      <a:accent3>
        <a:srgbClr val="F5C34B"/>
      </a:accent3>
      <a:accent4>
        <a:srgbClr val="F5C34B"/>
      </a:accent4>
      <a:accent5>
        <a:srgbClr val="F5C34B"/>
      </a:accent5>
      <a:accent6>
        <a:srgbClr val="F5C3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13604</TotalTime>
  <Words>458</Words>
  <Application>Microsoft Office PowerPoint</Application>
  <PresentationFormat>Широкоэкранный</PresentationFormat>
  <Paragraphs>158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Bebas Neue</vt:lpstr>
      <vt:lpstr>Lato</vt:lpstr>
      <vt:lpstr>Arial</vt:lpstr>
      <vt:lpstr>Helvetica</vt:lpstr>
      <vt:lpstr>Century</vt:lpstr>
      <vt:lpstr>DejaVu Serif Condensed</vt:lpstr>
      <vt:lpstr>DejaVu Serif</vt:lpstr>
      <vt:lpstr>Calibri Light</vt:lpstr>
      <vt:lpstr>Calibri</vt:lpstr>
      <vt:lpstr>Open Sans</vt:lpstr>
      <vt:lpstr>Office Theme</vt:lpstr>
      <vt:lpstr>Template PresentationGo</vt:lpstr>
      <vt:lpstr>Презентация PowerPoint</vt:lpstr>
      <vt:lpstr>ДЕТИ ВЫРОСЛИ,                           А МЫ ПОВЗРОСЛЕЛИ…</vt:lpstr>
      <vt:lpstr>СИНДРОМ «ОПУСТЕВШЕГО ГНЕЗДА»</vt:lpstr>
      <vt:lpstr>ВАЖНО ПОНИМАТЬ!</vt:lpstr>
      <vt:lpstr>ПРЕДУПРЕЖДАЕМ   проблемы</vt:lpstr>
      <vt:lpstr>ВАЖНО ПОМНИТЬ!</vt:lpstr>
      <vt:lpstr>           КАК НАЛАДИТЬ ОТНОШЕНИЯ</vt:lpstr>
      <vt:lpstr>           ОБЪЕДИНЯЮЩИЕ ВНУКИ</vt:lpstr>
      <vt:lpstr>ДОМАШНЕЕ ЗАДАНИЕ  или просто совет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Программы</dc:title>
  <dc:creator>Hellian</dc:creator>
  <cp:lastModifiedBy>Агапова Е.А.</cp:lastModifiedBy>
  <cp:revision>563</cp:revision>
  <cp:lastPrinted>2022-06-17T09:14:55Z</cp:lastPrinted>
  <dcterms:modified xsi:type="dcterms:W3CDTF">2025-03-12T09:45:18Z</dcterms:modified>
</cp:coreProperties>
</file>