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63" r:id="rId2"/>
  </p:sldMasterIdLst>
  <p:notesMasterIdLst>
    <p:notesMasterId r:id="rId10"/>
  </p:notesMasterIdLst>
  <p:sldIdLst>
    <p:sldId id="256" r:id="rId3"/>
    <p:sldId id="315" r:id="rId4"/>
    <p:sldId id="316" r:id="rId5"/>
    <p:sldId id="304" r:id="rId6"/>
    <p:sldId id="317" r:id="rId7"/>
    <p:sldId id="318" r:id="rId8"/>
    <p:sldId id="310" r:id="rId9"/>
  </p:sldIdLst>
  <p:sldSz cx="12192000" cy="6858000"/>
  <p:notesSz cx="6735763" cy="9866313"/>
  <p:embeddedFontLst>
    <p:embeddedFont>
      <p:font typeface="DejaVu Serif" panose="02060603050605020204" pitchFamily="18" charset="0"/>
      <p:regular r:id="rId11"/>
      <p:bold r:id="rId12"/>
      <p:italic r:id="rId13"/>
      <p:boldItalic r:id="rId14"/>
    </p:embeddedFont>
    <p:embeddedFont>
      <p:font typeface="Bebas Neue" panose="020B0604020202020204" charset="0"/>
      <p:regular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DejaVu Serif Condensed" panose="02060606050605020204" pitchFamily="18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Century" panose="02040604050505020304" pitchFamily="18" charset="0"/>
      <p:regular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92">
          <p15:clr>
            <a:srgbClr val="A4A3A4"/>
          </p15:clr>
        </p15:guide>
        <p15:guide id="4" pos="6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90A"/>
    <a:srgbClr val="FF3300"/>
    <a:srgbClr val="301FAD"/>
    <a:srgbClr val="CC9900"/>
    <a:srgbClr val="F4D938"/>
    <a:srgbClr val="808000"/>
    <a:srgbClr val="669900"/>
    <a:srgbClr val="F66A92"/>
    <a:srgbClr val="E5A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33EFDD-25A9-449E-9CB8-21431BC7496F}">
  <a:tblStyle styleId="{A133EFDD-25A9-449E-9CB8-21431BC7496F}" styleName="Table_0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5C25FA-F75F-498B-854A-EC534B5920A4}" styleName="Table_1">
    <a:wholeTbl>
      <a:tcTxStyle b="off" i="off">
        <a:font>
          <a:latin typeface="Lato"/>
          <a:ea typeface="Lato"/>
          <a:cs typeface="Lato"/>
        </a:font>
        <a:schemeClr val="lt1"/>
      </a:tcTxStyle>
      <a:tcStyle>
        <a:tcBdr>
          <a:lef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  <a:tblStyle styleId="{F387EE85-C931-4D31-8736-81AD00B72170}" styleName="Table_2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8D02B3-4A98-41ED-8DC0-8AED034BAC74}" styleName="Table_3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E61D20-F48B-47E4-867C-2C6190045C62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775" autoAdjust="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>
        <p:guide orient="horz" pos="2160"/>
        <p:guide pos="3840"/>
        <p:guide pos="792"/>
        <p:guide pos="6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presProps" Target="presProp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32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1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6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3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8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25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99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84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32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1485563" y="6213475"/>
            <a:ext cx="463550" cy="465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11536363" y="6254750"/>
            <a:ext cx="3619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277813" y="6215063"/>
            <a:ext cx="18430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GRAPHIC</a:t>
            </a:r>
            <a:r>
              <a:rPr lang="ru-RU" sz="2400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BULB</a:t>
            </a: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.com</a:t>
            </a:r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0" y="2110761"/>
            <a:ext cx="12192000" cy="26364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06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05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kern="1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srgbClr val="555555"/>
                </a:solidFill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lang="en-US" sz="1100" kern="1200" dirty="0">
                <a:solidFill>
                  <a:srgbClr val="A5CD28"/>
                </a:solidFill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lang="en-US" sz="1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0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1042865"/>
            <a:ext cx="12192000" cy="3072299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          </a:t>
            </a:r>
            <a:r>
              <a:rPr lang="ru-RU" sz="54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    </a:t>
            </a:r>
            <a:r>
              <a:rPr lang="ru-RU" sz="66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«</a:t>
            </a:r>
            <a:r>
              <a:rPr lang="ru-RU" sz="66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Я ощущаю,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           </a:t>
            </a:r>
            <a:r>
              <a:rPr lang="ru-RU" sz="66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          я </a:t>
            </a:r>
            <a:r>
              <a:rPr lang="ru-RU" sz="66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– живу!</a:t>
            </a:r>
            <a:r>
              <a:rPr lang="ru-RU" sz="6600" b="1" dirty="0" smtClean="0">
                <a:ln w="12700">
                  <a:solidFill>
                    <a:srgbClr val="C2590A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»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1" dirty="0" smtClean="0">
                <a:ln w="12700">
                  <a:solidFill>
                    <a:srgbClr val="C2590A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Возвращаем вкус к жизни </a:t>
            </a:r>
            <a:endParaRPr sz="5400" b="1" i="1" u="none" strike="noStrike" dirty="0">
              <a:ln w="12700">
                <a:solidFill>
                  <a:srgbClr val="C2590A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  <a:sym typeface="Lato"/>
            </a:endParaRPr>
          </a:p>
        </p:txBody>
      </p:sp>
      <p:sp>
        <p:nvSpPr>
          <p:cNvPr id="15" name="Google Shape;59;p9"/>
          <p:cNvSpPr/>
          <p:nvPr/>
        </p:nvSpPr>
        <p:spPr>
          <a:xfrm>
            <a:off x="4117772" y="4115164"/>
            <a:ext cx="8074228" cy="275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Елена Владимировна Фатова,</a:t>
            </a:r>
          </a:p>
          <a:p>
            <a:pPr algn="ctr">
              <a:buSzPts val="2000"/>
              <a:defRPr/>
            </a:pPr>
            <a:r>
              <a:rPr lang="ru-RU" sz="2400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сихолог СОГБУ </a:t>
            </a:r>
          </a:p>
          <a:p>
            <a:pPr algn="ctr">
              <a:buSzPts val="2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«Вяземский ДИПИ»</a:t>
            </a:r>
            <a:endParaRPr lang="ru-RU" sz="2400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0" name="Google Shape;66;p9"/>
          <p:cNvSpPr/>
          <p:nvPr/>
        </p:nvSpPr>
        <p:spPr>
          <a:xfrm>
            <a:off x="7807897" y="6184669"/>
            <a:ext cx="1577171" cy="61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  <a:ea typeface="Lato"/>
                <a:cs typeface="Lato"/>
                <a:sym typeface="Lato"/>
              </a:rPr>
              <a:t>2025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28" name="Picture 4" descr="https://avatars.mds.yandex.net/i?id=bc4495d6d6f5a93ad334d379625e74ff20454aa8-1080426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4152688"/>
            <a:ext cx="3010223" cy="27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28" y="-91442"/>
            <a:ext cx="4976135" cy="357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"/>
            <a:ext cx="12219352" cy="6858001"/>
            <a:chOff x="-27354" y="0"/>
            <a:chExt cx="12219352" cy="6858001"/>
          </a:xfrm>
        </p:grpSpPr>
        <p:sp>
          <p:nvSpPr>
            <p:cNvPr id="76" name="Google Shape;76;p10"/>
            <p:cNvSpPr/>
            <p:nvPr/>
          </p:nvSpPr>
          <p:spPr>
            <a:xfrm>
              <a:off x="-2" y="6665920"/>
              <a:ext cx="12192000" cy="19208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27354" y="0"/>
              <a:ext cx="12218153" cy="6858001"/>
              <a:chOff x="-27054" y="-24318"/>
              <a:chExt cx="12084202" cy="6858001"/>
            </a:xfrm>
          </p:grpSpPr>
          <p:sp>
            <p:nvSpPr>
              <p:cNvPr id="79" name="Google Shape;79;p10"/>
              <p:cNvSpPr txBox="1"/>
              <p:nvPr/>
            </p:nvSpPr>
            <p:spPr>
              <a:xfrm>
                <a:off x="496274" y="4644913"/>
                <a:ext cx="2150190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-27054" y="-24318"/>
                <a:ext cx="12084202" cy="6858001"/>
                <a:chOff x="3243" y="529710"/>
                <a:chExt cx="5667403" cy="3127577"/>
              </a:xfrm>
            </p:grpSpPr>
            <p:sp>
              <p:nvSpPr>
                <p:cNvPr id="11" name="Google Shape;357;p18"/>
                <p:cNvSpPr/>
                <p:nvPr/>
              </p:nvSpPr>
              <p:spPr>
                <a:xfrm>
                  <a:off x="3243" y="529710"/>
                  <a:ext cx="2839039" cy="303997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ru-RU" sz="900" b="1" dirty="0" smtClean="0">
                    <a:solidFill>
                      <a:schemeClr val="dk1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  <a:sym typeface="Lato"/>
                  </a:endParaRPr>
                </a:p>
              </p:txBody>
            </p:sp>
            <p:sp>
              <p:nvSpPr>
                <p:cNvPr id="12" name="Google Shape;365;p18"/>
                <p:cNvSpPr/>
                <p:nvPr/>
              </p:nvSpPr>
              <p:spPr>
                <a:xfrm>
                  <a:off x="2842282" y="529710"/>
                  <a:ext cx="2828364" cy="312757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BE6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ru-RU" sz="7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3" name="Равнобедренный треугольник 12"/>
                <p:cNvSpPr/>
                <p:nvPr/>
              </p:nvSpPr>
              <p:spPr>
                <a:xfrm>
                  <a:off x="15930" y="1630353"/>
                  <a:ext cx="5654716" cy="2026934"/>
                </a:xfrm>
                <a:prstGeom prst="triangle">
                  <a:avLst>
                    <a:gd name="adj" fmla="val 49874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prstTxWarp prst="textSlantUp">
                    <a:avLst/>
                  </a:prstTxWarp>
                </a:bodyPr>
                <a:lstStyle/>
                <a:p>
                  <a:pPr algn="ctr"/>
                  <a:endParaRPr lang="ru-RU" dirty="0">
                    <a:solidFill>
                      <a:srgbClr val="C2590A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endParaRPr>
                </a:p>
              </p:txBody>
            </p:sp>
            <p:sp>
              <p:nvSpPr>
                <p:cNvPr id="15" name="Google Shape;375;p18"/>
                <p:cNvSpPr/>
                <p:nvPr/>
              </p:nvSpPr>
              <p:spPr>
                <a:xfrm>
                  <a:off x="1203623" y="2420799"/>
                  <a:ext cx="3044813" cy="819312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lvl="0" algn="ctr"/>
                  <a:endParaRPr lang="ru-RU" sz="1600" b="1" dirty="0">
                    <a:solidFill>
                      <a:schemeClr val="dk1"/>
                    </a:solidFill>
                    <a:latin typeface="Lato" panose="020B0604020202020204" charset="0"/>
                    <a:ea typeface="Lato" panose="020B0604020202020204" charset="0"/>
                    <a:cs typeface="Lato" panose="020B0604020202020204" charset="0"/>
                    <a:sym typeface="Lato"/>
                  </a:endParaRPr>
                </a:p>
              </p:txBody>
            </p:sp>
          </p:grpSp>
        </p:grpSp>
      </p:grp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0" y="-26192"/>
            <a:ext cx="12199951" cy="792481"/>
          </a:xfrm>
        </p:spPr>
        <p:txBody>
          <a:bodyPr/>
          <a:lstStyle/>
          <a:p>
            <a:pPr algn="ctr"/>
            <a:r>
              <a:rPr lang="ru-RU" sz="3000" b="1" dirty="0" smtClean="0">
                <a:ln>
                  <a:solidFill>
                    <a:srgbClr val="C2590A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ЧУВСТВА,  НАПОЛНЯЮЩИЕ НАС ЖИЗНЬЮ</a:t>
            </a:r>
            <a:endParaRPr lang="ru-RU" sz="3000" b="1" dirty="0">
              <a:ln>
                <a:solidFill>
                  <a:srgbClr val="C2590A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1" name="Google Shape;350;p18"/>
          <p:cNvSpPr/>
          <p:nvPr/>
        </p:nvSpPr>
        <p:spPr>
          <a:xfrm>
            <a:off x="3934336" y="4720783"/>
            <a:ext cx="4372494" cy="1820735"/>
          </a:xfrm>
          <a:prstGeom prst="roundRect">
            <a:avLst>
              <a:gd name="adj" fmla="val 2244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000" b="1" dirty="0">
              <a:solidFill>
                <a:srgbClr val="FF0000"/>
              </a:solidFill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  <a:sym typeface="Lato"/>
            </a:endParaRPr>
          </a:p>
        </p:txBody>
      </p:sp>
      <p:pic>
        <p:nvPicPr>
          <p:cNvPr id="1026" name="Picture 2" descr="E:\ПФР Центр общения\фото на 17.01\5 чувств схема с подпися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437" y="850675"/>
            <a:ext cx="5274060" cy="3681620"/>
          </a:xfrm>
          <a:prstGeom prst="rect">
            <a:avLst/>
          </a:prstGeom>
          <a:noFill/>
        </p:spPr>
      </p:pic>
      <p:pic>
        <p:nvPicPr>
          <p:cNvPr id="17" name="Picture 8" descr="https://avatars.mds.yandex.net/i?id=7e6f029ebc9807f7985675f5c3012d4f81bb40be-62186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1" y="966084"/>
            <a:ext cx="3574429" cy="3096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51" y="-8313"/>
            <a:ext cx="12166700" cy="77460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ОСНОВНЫЕ</a:t>
            </a:r>
            <a:r>
              <a:rPr lang="ru-RU" sz="4000" b="1" dirty="0" smtClean="0"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РЕКОМЕНДАЦИИ</a:t>
            </a:r>
            <a:endParaRPr lang="ru-RU" sz="4000" b="1" dirty="0"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241" y="988424"/>
            <a:ext cx="1159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C2590A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39172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Включаем </a:t>
            </a:r>
            <a:r>
              <a:rPr lang="ru-RU" sz="1200" dirty="0">
                <a:solidFill>
                  <a:schemeClr val="tx1"/>
                </a:solidFill>
              </a:rPr>
              <a:t>тактильное разнообразие: </a:t>
            </a:r>
            <a:r>
              <a:rPr lang="ru-RU" sz="1200" dirty="0" smtClean="0">
                <a:solidFill>
                  <a:schemeClr val="tx1"/>
                </a:solidFill>
              </a:rPr>
              <a:t>ощупываем </a:t>
            </a:r>
            <a:r>
              <a:rPr lang="ru-RU" sz="1200" dirty="0">
                <a:solidFill>
                  <a:schemeClr val="tx1"/>
                </a:solidFill>
              </a:rPr>
              <a:t>предметы из различных материалов, чередуя контрастные по </a:t>
            </a:r>
            <a:r>
              <a:rPr lang="ru-RU" sz="1200" dirty="0" smtClean="0">
                <a:solidFill>
                  <a:schemeClr val="tx1"/>
                </a:solidFill>
              </a:rPr>
              <a:t>ощущениям</a:t>
            </a:r>
          </a:p>
          <a:p>
            <a:pPr algn="ctr"/>
            <a:endParaRPr lang="ru-RU" sz="600" dirty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 умывании и душе </a:t>
            </a:r>
            <a:r>
              <a:rPr lang="ru-RU" sz="1200" dirty="0">
                <a:solidFill>
                  <a:schemeClr val="tx1"/>
                </a:solidFill>
              </a:rPr>
              <a:t>меняем температуру воды на </a:t>
            </a:r>
            <a:r>
              <a:rPr lang="ru-RU" sz="1200" dirty="0" smtClean="0">
                <a:solidFill>
                  <a:schemeClr val="tx1"/>
                </a:solidFill>
              </a:rPr>
              <a:t>контрастную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Играем с друзьями и внуками в тактильные тигры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60923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982674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6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Устраиваем разгрузочные дни: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меньше специй и соусов</a:t>
            </a:r>
          </a:p>
          <a:p>
            <a:pPr algn="ctr"/>
            <a:endParaRPr lang="ru-RU" sz="6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Жуем медленно, наслаждаясь вкусом </a:t>
            </a:r>
          </a:p>
          <a:p>
            <a:pPr algn="ctr"/>
            <a:endParaRPr lang="ru-RU" sz="6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 злоупотребляем острыми приправами и перцем – это не про вкус, а про ожог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519166" y="1128714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СЛУХ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600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Слушаем симфоническую или альтернативную музыку, которая </a:t>
            </a:r>
            <a:r>
              <a:rPr lang="ru-RU" dirty="0">
                <a:solidFill>
                  <a:schemeClr val="tx1"/>
                </a:solidFill>
              </a:rPr>
              <a:t>не нравилась в молодости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6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Играем с друзьями и внуками в шумовые игры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Слушаем природные и технические шумы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9934083" y="1113895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815" y="2091028"/>
            <a:ext cx="217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ОСЯЗАНИЕ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923" y="1853737"/>
            <a:ext cx="2067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ОБОНЯНИЕ</a:t>
            </a:r>
          </a:p>
          <a:p>
            <a:pPr algn="ctr"/>
            <a:endParaRPr lang="ru-RU" sz="600" dirty="0" smtClean="0"/>
          </a:p>
          <a:p>
            <a:pPr algn="ctr"/>
            <a:r>
              <a:rPr lang="ru-RU" sz="1200" dirty="0" smtClean="0"/>
              <a:t>Расширяем палитру запахов, исключая индивидуальные аллергены</a:t>
            </a:r>
          </a:p>
          <a:p>
            <a:pPr algn="ctr"/>
            <a:endParaRPr lang="ru-RU" sz="600" dirty="0" smtClean="0"/>
          </a:p>
          <a:p>
            <a:pPr algn="ctr"/>
            <a:r>
              <a:rPr lang="ru-RU" sz="1200" dirty="0"/>
              <a:t>Пробуем новые парфюмерные запахи и ароматические </a:t>
            </a:r>
            <a:r>
              <a:rPr lang="ru-RU" sz="1200" dirty="0" smtClean="0"/>
              <a:t>масла</a:t>
            </a:r>
            <a:endParaRPr lang="ru-RU" sz="1200" dirty="0"/>
          </a:p>
          <a:p>
            <a:pPr algn="ctr"/>
            <a:endParaRPr lang="ru-RU" sz="600" b="1" dirty="0" smtClean="0"/>
          </a:p>
          <a:p>
            <a:pPr algn="ctr"/>
            <a:r>
              <a:rPr lang="ru-RU" sz="1200" dirty="0" smtClean="0"/>
              <a:t>Принюхиваемся к знакомым запахам:</a:t>
            </a:r>
          </a:p>
          <a:p>
            <a:pPr algn="ctr"/>
            <a:r>
              <a:rPr lang="ru-RU" sz="1200" dirty="0" smtClean="0"/>
              <a:t> отдельным продуктам </a:t>
            </a:r>
            <a:r>
              <a:rPr lang="ru-RU" sz="1200" dirty="0"/>
              <a:t>и </a:t>
            </a:r>
            <a:r>
              <a:rPr lang="ru-RU" sz="1200" dirty="0" smtClean="0"/>
              <a:t>ингредиентам, </a:t>
            </a:r>
            <a:r>
              <a:rPr lang="ru-RU" sz="1200" dirty="0"/>
              <a:t>а затем </a:t>
            </a:r>
            <a:r>
              <a:rPr lang="ru-RU" sz="1200" dirty="0" smtClean="0"/>
              <a:t>приготовленному блюду</a:t>
            </a:r>
          </a:p>
          <a:p>
            <a:endParaRPr lang="ru-RU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982673" y="2597960"/>
            <a:ext cx="206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ВКУС</a:t>
            </a:r>
            <a:endParaRPr lang="ru-RU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924024" y="2485505"/>
            <a:ext cx="2147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ЗРЕНИЕ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/>
              <a:t>Смотрим </a:t>
            </a:r>
            <a:r>
              <a:rPr lang="ru-RU" dirty="0" smtClean="0"/>
              <a:t>на все красивое</a:t>
            </a:r>
          </a:p>
          <a:p>
            <a:pPr algn="ctr"/>
            <a:endParaRPr lang="ru-RU" sz="600" dirty="0" smtClean="0"/>
          </a:p>
          <a:p>
            <a:pPr algn="ctr"/>
            <a:r>
              <a:rPr lang="ru-RU" dirty="0" smtClean="0"/>
              <a:t>Делаем гимнастику </a:t>
            </a:r>
            <a:endParaRPr lang="ru-RU" dirty="0" smtClean="0"/>
          </a:p>
          <a:p>
            <a:pPr algn="ctr"/>
            <a:r>
              <a:rPr lang="ru-RU" dirty="0" smtClean="0"/>
              <a:t>для </a:t>
            </a:r>
            <a:r>
              <a:rPr lang="ru-RU" dirty="0" smtClean="0"/>
              <a:t>глаз</a:t>
            </a:r>
          </a:p>
          <a:p>
            <a:pPr algn="ctr"/>
            <a:endParaRPr lang="ru-RU" sz="600" dirty="0" smtClean="0"/>
          </a:p>
          <a:p>
            <a:pPr algn="ctr"/>
            <a:r>
              <a:rPr lang="ru-RU" dirty="0" smtClean="0"/>
              <a:t>Развиваем зрительную память и внимание</a:t>
            </a:r>
          </a:p>
          <a:p>
            <a:pPr algn="ctr"/>
            <a:endParaRPr lang="ru-RU" sz="600" dirty="0"/>
          </a:p>
          <a:p>
            <a:pPr algn="ctr"/>
            <a:r>
              <a:rPr lang="ru-RU" dirty="0" smtClean="0"/>
              <a:t>Играем с друзьями и внуками в визуальные игры</a:t>
            </a:r>
          </a:p>
          <a:p>
            <a:endParaRPr lang="ru-RU" sz="2400" dirty="0"/>
          </a:p>
        </p:txBody>
      </p:sp>
      <p:sp>
        <p:nvSpPr>
          <p:cNvPr id="10" name="Шеврон 9"/>
          <p:cNvSpPr/>
          <p:nvPr/>
        </p:nvSpPr>
        <p:spPr>
          <a:xfrm>
            <a:off x="139171" y="6123035"/>
            <a:ext cx="9794911" cy="734965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Обостряем ощущения с </a:t>
            </a:r>
            <a:r>
              <a:rPr lang="ru-RU" sz="3000" b="1" dirty="0">
                <a:solidFill>
                  <a:srgbClr val="C00000"/>
                </a:solidFill>
              </a:rPr>
              <a:t>закрытыми глазами</a:t>
            </a:r>
          </a:p>
        </p:txBody>
      </p:sp>
      <p:pic>
        <p:nvPicPr>
          <p:cNvPr id="2050" name="Picture 2" descr="E:\ПФР Центр общения\фото на 17.01\осяза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70" y="1285467"/>
            <a:ext cx="1866768" cy="1405482"/>
          </a:xfrm>
          <a:prstGeom prst="rect">
            <a:avLst/>
          </a:prstGeom>
          <a:noFill/>
        </p:spPr>
      </p:pic>
      <p:pic>
        <p:nvPicPr>
          <p:cNvPr id="2052" name="Picture 4" descr="E:\ПФР Центр общения\фото на 17.01\слух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5714" y="1324656"/>
            <a:ext cx="1936166" cy="1457731"/>
          </a:xfrm>
          <a:prstGeom prst="rect">
            <a:avLst/>
          </a:prstGeom>
          <a:noFill/>
        </p:spPr>
      </p:pic>
      <p:pic>
        <p:nvPicPr>
          <p:cNvPr id="2054" name="Picture 6" descr="E:\ПФР Центр общения\фото на 17.01\вку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5393" y="1293223"/>
            <a:ext cx="1988219" cy="1496922"/>
          </a:xfrm>
          <a:prstGeom prst="rect">
            <a:avLst/>
          </a:prstGeom>
          <a:noFill/>
        </p:spPr>
      </p:pic>
      <p:pic>
        <p:nvPicPr>
          <p:cNvPr id="2056" name="Picture 8" descr="Развивающие игры для детей &quot;Пять органов чувств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4456" y="1343160"/>
            <a:ext cx="1947545" cy="1485288"/>
          </a:xfrm>
          <a:prstGeom prst="rect">
            <a:avLst/>
          </a:prstGeom>
          <a:noFill/>
        </p:spPr>
      </p:pic>
      <p:pic>
        <p:nvPicPr>
          <p:cNvPr id="2058" name="Picture 10" descr="Развивающие игры для детей &quot;Пять органов чувств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88733" y="1289683"/>
            <a:ext cx="1898468" cy="1453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1040345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ВАЖНО!</a:t>
            </a:r>
            <a:endParaRPr lang="ru-RU" sz="6000" b="1" dirty="0">
              <a:solidFill>
                <a:srgbClr val="FF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6253" y="1014153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3300"/>
                  </a:solidFill>
                </a:ln>
                <a:solidFill>
                  <a:schemeClr val="accent4"/>
                </a:solidFill>
              </a:rPr>
              <a:t>Систематическая стимуляция пяти органов чувств новыми ощущениями оживляет мозг, наполняя его жизненными силами !</a:t>
            </a:r>
            <a:endParaRPr lang="ru-RU" sz="4800" b="1" dirty="0">
              <a:ln>
                <a:solidFill>
                  <a:srgbClr val="FF3300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7" name="Picture 6" descr="https://avatars.mds.yandex.net/i?id=9d8631c6997f73c42d5598ba217369bd1dbff69d-1038427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15" y="4061141"/>
            <a:ext cx="4655537" cy="258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79248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СЕНСОРНЫЕ ЗАНЯТИЯ</a:t>
            </a:r>
            <a:endParaRPr lang="ru-RU" sz="4000" b="1" dirty="0"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46" y="1409282"/>
            <a:ext cx="1179338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Создание </a:t>
            </a:r>
            <a:r>
              <a:rPr lang="ru-RU" sz="32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уютной и безопасной </a:t>
            </a:r>
            <a:r>
              <a:rPr lang="ru-RU" sz="32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среды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 Визуальная стимуляция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 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- яркие 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цвета, интересные изображения и 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видео, фотографии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Осязание - 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и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спользование 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различных материалов с разной текстурой, таких как шелк, велюр, мягкие игрушки или предметы с гладкой или неровной 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поверхностью, массажные мячи.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Ароматерапия - 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р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азличные 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ароматы, такие как лаванда, роза и мята, могут иметь успокаивающий или стимулирующий эффект на нервную систему и помочь улучшить 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настроение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вуковая стимуляция - 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м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узыка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, звуки природы могут вызывать короткие воспоминания и 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положительные эмоции. </a:t>
            </a:r>
            <a:r>
              <a:rPr lang="ru-RU" sz="20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Это может помочь улучшить настроение и способствовать улучшению памяти и концентрации</a:t>
            </a:r>
            <a:r>
              <a:rPr lang="ru-RU" sz="20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Вкусовые </a:t>
            </a:r>
            <a:r>
              <a:rPr lang="ru-RU" sz="3200" b="1" u="sng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стимуляции </a:t>
            </a:r>
            <a:r>
              <a:rPr lang="ru-RU" sz="32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– вспоминаем вкус простых продуктов, долго жуем. </a:t>
            </a:r>
            <a:endParaRPr lang="ru-RU" sz="3200" dirty="0">
              <a:solidFill>
                <a:srgbClr val="C00000"/>
              </a:solidFill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2" y="0"/>
            <a:ext cx="1490405" cy="137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atic.tildacdn.com/tild6562-3235-4362-a138-363966393866/ima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08" y="730995"/>
            <a:ext cx="2295525" cy="129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3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1040345"/>
          </a:xfrm>
        </p:spPr>
        <p:txBody>
          <a:bodyPr/>
          <a:lstStyle/>
          <a:p>
            <a:pPr algn="ctr"/>
            <a:r>
              <a:rPr lang="ru-RU" sz="60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Домашнее задание</a:t>
            </a:r>
            <a:endParaRPr lang="ru-RU" sz="60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942" y="1014153"/>
            <a:ext cx="120420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1. Гимнастика для глаз                                   2. Игра на тактильную память </a:t>
            </a:r>
          </a:p>
          <a:p>
            <a:pPr marL="342900" indent="-342900">
              <a:buAutoNum type="arabicPeriod"/>
            </a:pPr>
            <a:endParaRPr lang="ru-RU" sz="2000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1.Нарезать по 2 небольших лоскута разных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   тканей и меха и разложить в 2 пакета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2. В один пакет запускаем правую руку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    в другой пакет – левую.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3. Берем один образец и в другом пакете на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    ощупь находим пару.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4. Достаем из пакетов выбранные образцы и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    сравниваем. 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5. Хорошо играть с внуками и правнуками </a:t>
            </a:r>
          </a:p>
          <a:p>
            <a:pPr marL="342900" indent="-342900"/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   дошкольного и младшего школьного </a:t>
            </a:r>
          </a:p>
          <a:p>
            <a:pPr marL="342900" indent="-342900"/>
            <a:r>
              <a:rPr lang="ru-RU" sz="1800" dirty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</a:t>
            </a:r>
            <a:r>
              <a:rPr lang="ru-RU" sz="18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                                                                              возраста.</a:t>
            </a:r>
          </a:p>
          <a:p>
            <a:pPr marL="342900" indent="-342900">
              <a:buAutoNum type="arabicPeriod"/>
            </a:pPr>
            <a:endParaRPr lang="ru-RU" sz="1800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>
              <a:buAutoNum type="arabicPeriod"/>
            </a:pPr>
            <a:endParaRPr lang="ru-RU" sz="1800" dirty="0" smtClean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3. Игра на слуховую память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1.Наполнить непрозрачные пластиковые флаконы из-под лекарств разными крупами одинакового объема по 2 флакона, закрыть крышками. Встряхивая, находим одинаковые по шуму  и наполнению флаконы. Играем с внуками и правнуками.</a:t>
            </a:r>
          </a:p>
          <a:p>
            <a:endParaRPr lang="ru-RU" sz="1800" b="1" dirty="0">
              <a:solidFill>
                <a:schemeClr val="tx1"/>
              </a:solidFill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pic>
        <p:nvPicPr>
          <p:cNvPr id="6145" name="Picture 1" descr="E:\ПФР Центр общения\фото на 17.01\гимнастика для гл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045" y="1634242"/>
            <a:ext cx="4908567" cy="3629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7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1491869"/>
            <a:ext cx="12191999" cy="5134208"/>
            <a:chOff x="1" y="1500182"/>
            <a:chExt cx="12191999" cy="5134208"/>
          </a:xfrm>
        </p:grpSpPr>
        <p:sp>
          <p:nvSpPr>
            <p:cNvPr id="405" name="Google Shape;405;p21"/>
            <p:cNvSpPr/>
            <p:nvPr/>
          </p:nvSpPr>
          <p:spPr>
            <a:xfrm>
              <a:off x="1" y="5367281"/>
              <a:ext cx="12191999" cy="126710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</a:t>
              </a:r>
              <a:endParaRPr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21"/>
            <p:cNvSpPr txBox="1"/>
            <p:nvPr/>
          </p:nvSpPr>
          <p:spPr>
            <a:xfrm>
              <a:off x="3065362" y="5616114"/>
              <a:ext cx="6061276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dirty="0">
                  <a:solidFill>
                    <a:srgbClr val="F8DA92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  <a:sym typeface="Bebas Neue"/>
                </a:rPr>
                <a:t>Спасибо за внимание!</a:t>
              </a:r>
              <a:endParaRPr sz="4400" dirty="0">
                <a:solidFill>
                  <a:srgbClr val="F8DA92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Bebas Neue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67090" y="983216"/>
              <a:ext cx="2448856" cy="3482788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pPr algn="ctr"/>
              <a:endParaRPr lang="ru-RU" sz="6600" u="sng" dirty="0">
                <a:solidFill>
                  <a:srgbClr val="C00000"/>
                </a:solidFill>
                <a:latin typeface="Century" panose="02040604050505020304" pitchFamily="18" charset="0"/>
              </a:endParaRPr>
            </a:p>
          </p:txBody>
        </p:sp>
      </p:grpSp>
      <p:pic>
        <p:nvPicPr>
          <p:cNvPr id="8" name="Рисунок 7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16" y="0"/>
            <a:ext cx="5669279" cy="5270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ZColor Simple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F5C34B"/>
      </a:accent1>
      <a:accent2>
        <a:srgbClr val="F5C34B"/>
      </a:accent2>
      <a:accent3>
        <a:srgbClr val="F5C34B"/>
      </a:accent3>
      <a:accent4>
        <a:srgbClr val="F5C34B"/>
      </a:accent4>
      <a:accent5>
        <a:srgbClr val="F5C34B"/>
      </a:accent5>
      <a:accent6>
        <a:srgbClr val="F5C3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11729</TotalTime>
  <Words>339</Words>
  <Application>Microsoft Office PowerPoint</Application>
  <PresentationFormat>Широкоэкранный</PresentationFormat>
  <Paragraphs>119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DejaVu Serif</vt:lpstr>
      <vt:lpstr>Bebas Neue</vt:lpstr>
      <vt:lpstr>Open Sans</vt:lpstr>
      <vt:lpstr>DejaVu Serif Condensed</vt:lpstr>
      <vt:lpstr>Arial</vt:lpstr>
      <vt:lpstr>Helvetica</vt:lpstr>
      <vt:lpstr>Century</vt:lpstr>
      <vt:lpstr>Lato</vt:lpstr>
      <vt:lpstr>Calibri Light</vt:lpstr>
      <vt:lpstr>Calibri</vt:lpstr>
      <vt:lpstr>Office Theme</vt:lpstr>
      <vt:lpstr>Template PresentationGo</vt:lpstr>
      <vt:lpstr>Презентация PowerPoint</vt:lpstr>
      <vt:lpstr>ЧУВСТВА,  НАПОЛНЯЮЩИЕ НАС ЖИЗНЬЮ</vt:lpstr>
      <vt:lpstr>ОСНОВНЫЕ РЕКОМЕНДАЦИИ</vt:lpstr>
      <vt:lpstr>ВАЖНО!</vt:lpstr>
      <vt:lpstr>СЕНСОРНЫЕ ЗАНЯТИЯ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Программы</dc:title>
  <dc:creator>Hellian</dc:creator>
  <cp:lastModifiedBy>Агапова Е.А.</cp:lastModifiedBy>
  <cp:revision>444</cp:revision>
  <cp:lastPrinted>2022-06-17T09:14:55Z</cp:lastPrinted>
  <dcterms:modified xsi:type="dcterms:W3CDTF">2025-01-13T13:06:20Z</dcterms:modified>
</cp:coreProperties>
</file>