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63" r:id="rId2"/>
  </p:sldMasterIdLst>
  <p:notesMasterIdLst>
    <p:notesMasterId r:id="rId10"/>
  </p:notesMasterIdLst>
  <p:sldIdLst>
    <p:sldId id="256" r:id="rId3"/>
    <p:sldId id="315" r:id="rId4"/>
    <p:sldId id="316" r:id="rId5"/>
    <p:sldId id="304" r:id="rId6"/>
    <p:sldId id="317" r:id="rId7"/>
    <p:sldId id="318" r:id="rId8"/>
    <p:sldId id="310" r:id="rId9"/>
  </p:sldIdLst>
  <p:sldSz cx="12192000" cy="6858000"/>
  <p:notesSz cx="6735763" cy="9866313"/>
  <p:embeddedFontLst>
    <p:embeddedFont>
      <p:font typeface="DejaVu Serif" panose="02060603050605020204" pitchFamily="18" charset="0"/>
      <p:regular r:id="rId11"/>
      <p:bold r:id="rId12"/>
      <p:italic r:id="rId13"/>
      <p:boldItalic r:id="rId14"/>
    </p:embeddedFont>
    <p:embeddedFont>
      <p:font typeface="Bebas Neue" panose="020B0604020202020204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jaVu Serif Condensed" panose="02060606050605020204" pitchFamily="18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Century" panose="020406040505050203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92">
          <p15:clr>
            <a:srgbClr val="A4A3A4"/>
          </p15:clr>
        </p15:guide>
        <p15:guide id="4" pos="6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90A"/>
    <a:srgbClr val="FF3300"/>
    <a:srgbClr val="301FAD"/>
    <a:srgbClr val="CC9900"/>
    <a:srgbClr val="F4D938"/>
    <a:srgbClr val="808000"/>
    <a:srgbClr val="669900"/>
    <a:srgbClr val="F66A92"/>
    <a:srgbClr val="E5A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33EFDD-25A9-449E-9CB8-21431BC7496F}">
  <a:tblStyle styleId="{A133EFDD-25A9-449E-9CB8-21431BC7496F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C25FA-F75F-498B-854A-EC534B5920A4}" styleName="Table_1">
    <a:wholeTbl>
      <a:tcTxStyle b="off" i="off">
        <a:font>
          <a:latin typeface="Lato"/>
          <a:ea typeface="Lato"/>
          <a:cs typeface="Lato"/>
        </a:font>
        <a:schemeClr val="lt1"/>
      </a:tcTxStyle>
      <a:tcStyle>
        <a:tcBdr>
          <a:lef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F387EE85-C931-4D31-8736-81AD00B72170}" styleName="Table_2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8D02B3-4A98-41ED-8DC0-8AED034BAC74}" styleName="Table_3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E61D20-F48B-47E4-867C-2C6190045C62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775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  <p:guide pos="792"/>
        <p:guide pos="6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font" Target="fonts/font2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6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3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99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8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32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1485563" y="6213475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1536363" y="6254750"/>
            <a:ext cx="3619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277813" y="6215063"/>
            <a:ext cx="18430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GRAPHIC</a:t>
            </a:r>
            <a:r>
              <a:rPr lang="ru-RU" sz="24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BULB</a:t>
            </a: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.com</a:t>
            </a:r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1876516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5059321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>
            <a:spLocks noGrp="1"/>
          </p:cNvSpPr>
          <p:nvPr>
            <p:ph type="pic" idx="4"/>
          </p:nvPr>
        </p:nvSpPr>
        <p:spPr>
          <a:xfrm>
            <a:off x="8239796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1485563" y="6213475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11536363" y="6254750"/>
            <a:ext cx="3619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277813" y="6215063"/>
            <a:ext cx="18430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GRAPHIC</a:t>
            </a:r>
            <a:r>
              <a:rPr lang="ru-RU" sz="24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BULB</a:t>
            </a: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.com</a:t>
            </a:r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0" y="2110761"/>
            <a:ext cx="12192000" cy="2636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kern="1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srgbClr val="555555"/>
                </a:solidFill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lang="en-US" sz="1100" kern="1200" dirty="0">
                <a:solidFill>
                  <a:srgbClr val="A5CD28"/>
                </a:solidFill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lang="en-US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9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1042865"/>
            <a:ext cx="12192000" cy="3072299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</a:t>
            </a:r>
            <a:r>
              <a:rPr lang="ru-RU" sz="6600" b="1" i="0" u="none" strike="noStrik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«</a:t>
            </a:r>
            <a:r>
              <a:rPr lang="ru-RU" sz="6600" b="1" i="0" u="none" strike="noStrike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Сохранить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                     </a:t>
            </a:r>
            <a:r>
              <a:rPr lang="ru-RU" sz="6600" b="1" i="0" u="none" strike="noStrike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л</a:t>
            </a:r>
            <a:r>
              <a:rPr lang="ru-RU" sz="6600" b="1" dirty="0" smtClean="0">
                <a:ln w="12700">
                  <a:solidFill>
                    <a:srgbClr val="C2590A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ичность»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 </a:t>
            </a:r>
            <a:r>
              <a:rPr lang="ru-RU" sz="5400" b="1" i="1" dirty="0" smtClean="0">
                <a:ln w="12700">
                  <a:solidFill>
                    <a:srgbClr val="C2590A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продолжаем разговор</a:t>
            </a:r>
            <a:endParaRPr sz="5400" b="1" i="1" u="none" strike="noStrike" dirty="0">
              <a:ln w="12700">
                <a:solidFill>
                  <a:srgbClr val="C2590A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</p:txBody>
      </p:sp>
      <p:sp>
        <p:nvSpPr>
          <p:cNvPr id="15" name="Google Shape;59;p9"/>
          <p:cNvSpPr/>
          <p:nvPr/>
        </p:nvSpPr>
        <p:spPr>
          <a:xfrm>
            <a:off x="4117772" y="4097012"/>
            <a:ext cx="8074228" cy="2776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Елена Владимировна Фатова,</a:t>
            </a:r>
          </a:p>
          <a:p>
            <a:pPr algn="ctr">
              <a:buSzPts val="2000"/>
              <a:defRPr/>
            </a:pPr>
            <a:r>
              <a:rPr lang="ru-RU" sz="2400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сихолог СОГБУ </a:t>
            </a:r>
          </a:p>
          <a:p>
            <a:pPr algn="ctr">
              <a:buSzPts val="2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«Вяземский ДИПИ»</a:t>
            </a:r>
            <a:endParaRPr lang="ru-RU" sz="2400" b="1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0" name="Google Shape;66;p9"/>
          <p:cNvSpPr/>
          <p:nvPr/>
        </p:nvSpPr>
        <p:spPr>
          <a:xfrm>
            <a:off x="7807897" y="6184669"/>
            <a:ext cx="1577171" cy="61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  <a:ea typeface="Lato"/>
                <a:cs typeface="Lato"/>
                <a:sym typeface="Lato"/>
              </a:rPr>
              <a:t>2024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7012"/>
            <a:ext cx="4117771" cy="26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9388" r="36723" b="39150"/>
          <a:stretch/>
        </p:blipFill>
        <p:spPr bwMode="auto">
          <a:xfrm>
            <a:off x="0" y="-30837"/>
            <a:ext cx="4415246" cy="3335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219352" cy="6858001"/>
            <a:chOff x="-27354" y="0"/>
            <a:chExt cx="12219352" cy="6858001"/>
          </a:xfrm>
        </p:grpSpPr>
        <p:sp>
          <p:nvSpPr>
            <p:cNvPr id="76" name="Google Shape;76;p10"/>
            <p:cNvSpPr/>
            <p:nvPr/>
          </p:nvSpPr>
          <p:spPr>
            <a:xfrm>
              <a:off x="-2" y="6665920"/>
              <a:ext cx="12192000" cy="19208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27354" y="0"/>
              <a:ext cx="12218153" cy="6858001"/>
              <a:chOff x="-27054" y="-24318"/>
              <a:chExt cx="12084202" cy="6858001"/>
            </a:xfrm>
          </p:grpSpPr>
          <p:sp>
            <p:nvSpPr>
              <p:cNvPr id="79" name="Google Shape;79;p10"/>
              <p:cNvSpPr txBox="1"/>
              <p:nvPr/>
            </p:nvSpPr>
            <p:spPr>
              <a:xfrm>
                <a:off x="496274" y="4644913"/>
                <a:ext cx="2150190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-27054" y="-24318"/>
                <a:ext cx="12084202" cy="6858001"/>
                <a:chOff x="3243" y="529710"/>
                <a:chExt cx="5667403" cy="3127577"/>
              </a:xfrm>
            </p:grpSpPr>
            <p:sp>
              <p:nvSpPr>
                <p:cNvPr id="11" name="Google Shape;357;p18"/>
                <p:cNvSpPr/>
                <p:nvPr/>
              </p:nvSpPr>
              <p:spPr>
                <a:xfrm>
                  <a:off x="3243" y="529710"/>
                  <a:ext cx="2839039" cy="303997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900" b="1" dirty="0" smtClean="0">
                    <a:solidFill>
                      <a:schemeClr val="dk1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  <a:sym typeface="Lato"/>
                  </a:endParaRPr>
                </a:p>
              </p:txBody>
            </p:sp>
            <p:sp>
              <p:nvSpPr>
                <p:cNvPr id="12" name="Google Shape;365;p18"/>
                <p:cNvSpPr/>
                <p:nvPr/>
              </p:nvSpPr>
              <p:spPr>
                <a:xfrm>
                  <a:off x="2842282" y="529710"/>
                  <a:ext cx="2828364" cy="312757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BE6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7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3" name="Равнобедренный треугольник 12"/>
                <p:cNvSpPr/>
                <p:nvPr/>
              </p:nvSpPr>
              <p:spPr>
                <a:xfrm>
                  <a:off x="15930" y="1630353"/>
                  <a:ext cx="5654716" cy="2026934"/>
                </a:xfrm>
                <a:prstGeom prst="triangle">
                  <a:avLst>
                    <a:gd name="adj" fmla="val 49874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prstTxWarp prst="textSlantUp">
                    <a:avLst/>
                  </a:prstTxWarp>
                </a:bodyPr>
                <a:lstStyle/>
                <a:p>
                  <a:pPr algn="ctr"/>
                  <a:endParaRPr lang="ru-RU" dirty="0">
                    <a:solidFill>
                      <a:srgbClr val="C2590A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endParaRPr>
                </a:p>
              </p:txBody>
            </p:sp>
            <p:sp>
              <p:nvSpPr>
                <p:cNvPr id="15" name="Google Shape;375;p18"/>
                <p:cNvSpPr/>
                <p:nvPr/>
              </p:nvSpPr>
              <p:spPr>
                <a:xfrm>
                  <a:off x="1203623" y="2420799"/>
                  <a:ext cx="3044813" cy="81931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lvl="0" algn="ctr"/>
                  <a:endParaRPr lang="ru-RU" sz="1600" b="1" dirty="0">
                    <a:solidFill>
                      <a:schemeClr val="dk1"/>
                    </a:solidFill>
                    <a:latin typeface="Lato" panose="020B0604020202020204" charset="0"/>
                    <a:ea typeface="Lato" panose="020B0604020202020204" charset="0"/>
                    <a:cs typeface="Lato" panose="020B0604020202020204" charset="0"/>
                    <a:sym typeface="Lato"/>
                  </a:endParaRPr>
                </a:p>
              </p:txBody>
            </p:sp>
          </p:grpSp>
        </p:grpSp>
      </p:grpSp>
      <p:pic>
        <p:nvPicPr>
          <p:cNvPr id="14" name="Рисунок 13" descr="C:\Users\user\Desktop\Все только начинается\саморегуляция\1688488932_photosota-club-p-uprazhneniya-dlya-babushek-i-dedushek-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891" y="955965"/>
            <a:ext cx="1678274" cy="156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0" y="-26192"/>
            <a:ext cx="12199951" cy="792481"/>
          </a:xfrm>
        </p:spPr>
        <p:txBody>
          <a:bodyPr/>
          <a:lstStyle/>
          <a:p>
            <a:pPr algn="ctr"/>
            <a:r>
              <a:rPr lang="ru-RU" sz="3000" b="1" dirty="0" smtClean="0">
                <a:ln>
                  <a:solidFill>
                    <a:srgbClr val="C2590A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ТРИ </a:t>
            </a:r>
            <a:r>
              <a:rPr lang="ru-RU" sz="3000" b="1" dirty="0" smtClean="0">
                <a:ln>
                  <a:solidFill>
                    <a:srgbClr val="C2590A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КИТА</a:t>
            </a:r>
            <a:r>
              <a:rPr lang="ru-RU" sz="3000" b="1" dirty="0" smtClean="0">
                <a:ln>
                  <a:solidFill>
                    <a:srgbClr val="C2590A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СОХРАНЕНИЯ МОЛОДОСТИ ОРГАНИЗМА</a:t>
            </a:r>
            <a:endParaRPr lang="ru-RU" sz="3000" b="1" dirty="0">
              <a:ln>
                <a:solidFill>
                  <a:srgbClr val="C2590A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647" y="1197033"/>
            <a:ext cx="482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1. Лечение сопутствующих </a:t>
            </a:r>
            <a:r>
              <a:rPr lang="ru-RU" b="1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заболеваний</a:t>
            </a:r>
            <a:r>
              <a:rPr lang="ru-RU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endParaRPr lang="ru-RU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996" y="1072342"/>
            <a:ext cx="4305993" cy="3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2. Физическая активность</a:t>
            </a:r>
            <a:r>
              <a:rPr lang="ru-RU" dirty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r>
              <a:rPr lang="ru-RU" b="1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и питание </a:t>
            </a:r>
            <a:endParaRPr lang="ru-RU" b="1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742" y="4423243"/>
            <a:ext cx="446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3. </a:t>
            </a:r>
            <a:r>
              <a:rPr lang="ru-RU" b="1" dirty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Умственная и социальная </a:t>
            </a:r>
            <a:r>
              <a:rPr lang="ru-RU" b="1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активность</a:t>
            </a:r>
            <a:r>
              <a:rPr lang="ru-RU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endParaRPr lang="ru-RU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8" t="48743" r="4244"/>
          <a:stretch/>
        </p:blipFill>
        <p:spPr bwMode="auto">
          <a:xfrm>
            <a:off x="8346227" y="1332063"/>
            <a:ext cx="2012975" cy="149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4" y="2112303"/>
            <a:ext cx="28765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37" y="2907429"/>
            <a:ext cx="2270177" cy="221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Google Shape;350;p18"/>
          <p:cNvSpPr/>
          <p:nvPr/>
        </p:nvSpPr>
        <p:spPr>
          <a:xfrm>
            <a:off x="4101555" y="2325954"/>
            <a:ext cx="4372494" cy="1820735"/>
          </a:xfrm>
          <a:prstGeom prst="roundRect">
            <a:avLst>
              <a:gd name="adj" fmla="val 224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  <a:sym typeface="Lato"/>
              </a:rPr>
              <a:t>Я- самостоятельный человек</a:t>
            </a:r>
            <a:endParaRPr lang="ru-RU" sz="3000" b="1" dirty="0">
              <a:solidFill>
                <a:srgbClr val="FF0000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  <a:sym typeface="Lato"/>
            </a:endParaRPr>
          </a:p>
        </p:txBody>
      </p:sp>
      <p:pic>
        <p:nvPicPr>
          <p:cNvPr id="22" name="Рисунок 21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26" y="4818503"/>
            <a:ext cx="3329305" cy="187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3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51" y="-8313"/>
            <a:ext cx="12166700" cy="77460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ОСНОВНЫЕ</a:t>
            </a:r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 РЕКОМЕНДАЦИИ</a:t>
            </a:r>
            <a:endParaRPr lang="ru-RU" sz="4000" b="1" dirty="0"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241" y="988424"/>
            <a:ext cx="1159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2590A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39172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60923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82674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519166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9973270" y="1087770"/>
            <a:ext cx="2067831" cy="51052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815" y="2091026"/>
            <a:ext cx="2310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Физическая активность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Дозированная ходьба,</a:t>
            </a:r>
          </a:p>
          <a:p>
            <a:pPr algn="just"/>
            <a:r>
              <a:rPr lang="ru-RU" sz="2400" dirty="0" smtClean="0"/>
              <a:t>Скандинавская ходьба,</a:t>
            </a:r>
          </a:p>
          <a:p>
            <a:pPr algn="just"/>
            <a:r>
              <a:rPr lang="ru-RU" sz="2400" dirty="0" smtClean="0"/>
              <a:t>Плавание,</a:t>
            </a:r>
          </a:p>
          <a:p>
            <a:pPr algn="just"/>
            <a:r>
              <a:rPr lang="ru-RU" sz="2400" dirty="0" smtClean="0"/>
              <a:t>Танцы…</a:t>
            </a:r>
          </a:p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60923" y="1853737"/>
            <a:ext cx="2067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pPr algn="ctr"/>
            <a:r>
              <a:rPr lang="ru-RU" sz="2400" b="1" dirty="0" smtClean="0"/>
              <a:t>Аэробные </a:t>
            </a:r>
            <a:r>
              <a:rPr lang="ru-RU" sz="2400" b="1" dirty="0"/>
              <a:t>упражнения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10 </a:t>
            </a:r>
            <a:r>
              <a:rPr lang="ru-RU" sz="2400" dirty="0"/>
              <a:t>минут ежедневно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2673" y="2597960"/>
            <a:ext cx="2067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Упражнения на равновесие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3 </a:t>
            </a:r>
            <a:r>
              <a:rPr lang="ru-RU" sz="2400" dirty="0"/>
              <a:t>и более раз в неделю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6261" y="2686269"/>
            <a:ext cx="2067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Силовые упражнения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2 </a:t>
            </a:r>
            <a:r>
              <a:rPr lang="ru-RU" sz="2400" dirty="0"/>
              <a:t>и более раза в неделю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89850" y="2485505"/>
            <a:ext cx="208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Упражнения на растяжку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не </a:t>
            </a:r>
            <a:r>
              <a:rPr lang="ru-RU" sz="2400" dirty="0"/>
              <a:t>менее 3 </a:t>
            </a:r>
            <a:r>
              <a:rPr lang="ru-RU" sz="2400" dirty="0" smtClean="0"/>
              <a:t>раз </a:t>
            </a:r>
            <a:r>
              <a:rPr lang="ru-RU" sz="2400" dirty="0"/>
              <a:t>в </a:t>
            </a:r>
            <a:r>
              <a:rPr lang="ru-RU" sz="2400" dirty="0" smtClean="0"/>
              <a:t>неделю</a:t>
            </a:r>
            <a:endParaRPr lang="ru-RU" sz="2400" dirty="0"/>
          </a:p>
        </p:txBody>
      </p:sp>
      <p:pic>
        <p:nvPicPr>
          <p:cNvPr id="22" name="Рисунок 21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2" t="-250" r="1853" b="45260"/>
          <a:stretch/>
        </p:blipFill>
        <p:spPr bwMode="auto">
          <a:xfrm>
            <a:off x="7598433" y="663199"/>
            <a:ext cx="1909296" cy="1614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50983" r="45797"/>
          <a:stretch/>
        </p:blipFill>
        <p:spPr bwMode="auto">
          <a:xfrm>
            <a:off x="5082473" y="681225"/>
            <a:ext cx="1857343" cy="1596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53529" b="48271"/>
          <a:stretch/>
        </p:blipFill>
        <p:spPr bwMode="auto">
          <a:xfrm>
            <a:off x="232756" y="681225"/>
            <a:ext cx="1856487" cy="1596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64" y="681225"/>
            <a:ext cx="1868456" cy="1600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65" y="679446"/>
            <a:ext cx="1962150" cy="1569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Шеврон 9"/>
          <p:cNvSpPr/>
          <p:nvPr/>
        </p:nvSpPr>
        <p:spPr>
          <a:xfrm>
            <a:off x="1181388" y="5738555"/>
            <a:ext cx="9267710" cy="734965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ВАЖНО!</a:t>
            </a:r>
            <a:endParaRPr lang="ru-RU" sz="6000" b="1" dirty="0">
              <a:solidFill>
                <a:srgbClr val="FF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96538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Мозг нужно </a:t>
            </a:r>
            <a:r>
              <a:rPr lang="ru-RU" sz="6000" b="1" dirty="0" smtClean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регулярно тренировать</a:t>
            </a:r>
            <a:r>
              <a:rPr lang="ru-RU" sz="6000" b="1" dirty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, </a:t>
            </a:r>
            <a:r>
              <a:rPr lang="ru-RU" sz="6000" b="1" dirty="0" smtClean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как </a:t>
            </a:r>
            <a:r>
              <a:rPr lang="ru-RU" sz="6000" b="1" dirty="0">
                <a:ln>
                  <a:solidFill>
                    <a:srgbClr val="FF3300"/>
                  </a:solidFill>
                </a:ln>
                <a:solidFill>
                  <a:schemeClr val="accent4"/>
                </a:solidFill>
              </a:rPr>
              <a:t>мышцы!</a:t>
            </a: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33608" r="26877" b="1522"/>
          <a:stretch/>
        </p:blipFill>
        <p:spPr bwMode="auto">
          <a:xfrm>
            <a:off x="3790604" y="3532129"/>
            <a:ext cx="367422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СЕНСОРНЫЕ ЗАНЯТИЯ</a:t>
            </a:r>
            <a:endParaRPr lang="ru-RU" sz="4000" b="1" dirty="0">
              <a:solidFill>
                <a:srgbClr val="FFC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646" y="1409282"/>
            <a:ext cx="117933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        Создание </a:t>
            </a:r>
            <a:r>
              <a:rPr lang="ru-RU" sz="32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уютной и безопасной </a:t>
            </a:r>
            <a:r>
              <a:rPr lang="ru-RU" sz="32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среды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 Визуальная стимуляция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- яркие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цвета, интересные изображения и 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видео, фотографии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Осязание -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спользование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различных материалов с разной текстурой, таких как шелк, велюр, мягкие игрушки или предметы с гладкой или неровной 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поверхностью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Ароматерапия -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р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азличные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ароматы, такие как лаванда, роза и мята, могут иметь успокаивающий или стимулирующий эффект на нервную систему и помочь улучшить 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настроение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вуковая стимуляция -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м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узыка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, звуки природы могут вызывать короткие воспоминания и </a:t>
            </a:r>
            <a:r>
              <a:rPr lang="ru-RU" sz="2400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положительные эмоции. </a:t>
            </a:r>
            <a:r>
              <a:rPr lang="ru-RU" sz="2400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Это может помочь улучшить настроение и способствовать улучшению памяти и концентрации.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" y="188280"/>
            <a:ext cx="1245009" cy="115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atic.tildacdn.com/tild6562-3235-4362-a138-363966393866/im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08" y="730995"/>
            <a:ext cx="2295525" cy="129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1040345"/>
          </a:xfrm>
        </p:spPr>
        <p:txBody>
          <a:bodyPr/>
          <a:lstStyle/>
          <a:p>
            <a:pPr algn="ctr"/>
            <a:r>
              <a:rPr lang="ru-RU" sz="60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Домашнее задание</a:t>
            </a:r>
            <a:endParaRPr lang="ru-RU" sz="60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942" y="1014153"/>
            <a:ext cx="12042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1. Упражнения на растяжку</a:t>
            </a: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2. Упражнения на равновесие</a:t>
            </a: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endParaRPr lang="ru-RU" sz="2000" dirty="0" smtClean="0"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  <a:p>
            <a:r>
              <a:rPr lang="ru-RU" sz="2000" dirty="0" smtClean="0"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3. Выполнение привычных действий (чистка зубов, размешивание ложкой в чашке,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рисование, письмо, расчёсывание) не ведущей рукой: правша – левой рукой, </a:t>
            </a:r>
          </a:p>
          <a:p>
            <a:r>
              <a:rPr lang="ru-RU" sz="2000" b="1" dirty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   левша – правой рукой</a:t>
            </a:r>
            <a:endParaRPr lang="ru-RU" sz="2000" b="1" dirty="0">
              <a:solidFill>
                <a:srgbClr val="C00000"/>
              </a:solidFill>
              <a:latin typeface="DejaVu Serif Condensed" panose="02060606050605020204" pitchFamily="18" charset="0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3" y="1447107"/>
            <a:ext cx="2316652" cy="156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14" y="1306352"/>
            <a:ext cx="2318674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00" y="1359477"/>
            <a:ext cx="3156152" cy="174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41" y="1331219"/>
            <a:ext cx="2705100" cy="180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Picture backgroun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3" y="3635083"/>
            <a:ext cx="2039562" cy="16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03" y="3635081"/>
            <a:ext cx="2058698" cy="16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30" y="3635082"/>
            <a:ext cx="2176867" cy="160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277" y="3635080"/>
            <a:ext cx="2343798" cy="160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7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491869"/>
            <a:ext cx="12191999" cy="5134208"/>
            <a:chOff x="1" y="1500182"/>
            <a:chExt cx="12191999" cy="5134208"/>
          </a:xfrm>
        </p:grpSpPr>
        <p:sp>
          <p:nvSpPr>
            <p:cNvPr id="405" name="Google Shape;405;p21"/>
            <p:cNvSpPr/>
            <p:nvPr/>
          </p:nvSpPr>
          <p:spPr>
            <a:xfrm>
              <a:off x="1" y="5367281"/>
              <a:ext cx="12191999" cy="126710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</a:t>
              </a:r>
              <a:endParaRPr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3065362" y="5616114"/>
              <a:ext cx="606127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>
                  <a:solidFill>
                    <a:srgbClr val="F8DA92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  <a:sym typeface="Bebas Neue"/>
                </a:rPr>
                <a:t>Спасибо за внимание!</a:t>
              </a:r>
              <a:endParaRPr sz="4400" dirty="0">
                <a:solidFill>
                  <a:srgbClr val="F8DA92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Bebas Neu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67090" y="983216"/>
              <a:ext cx="2448856" cy="348278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algn="ctr"/>
              <a:endParaRPr lang="ru-RU" sz="6600" u="sng" dirty="0">
                <a:solidFill>
                  <a:srgbClr val="C00000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8" name="Рисунок 7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6" y="0"/>
            <a:ext cx="5669279" cy="527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ZColor Simpl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F5C34B"/>
      </a:accent1>
      <a:accent2>
        <a:srgbClr val="F5C34B"/>
      </a:accent2>
      <a:accent3>
        <a:srgbClr val="F5C34B"/>
      </a:accent3>
      <a:accent4>
        <a:srgbClr val="F5C34B"/>
      </a:accent4>
      <a:accent5>
        <a:srgbClr val="F5C34B"/>
      </a:accent5>
      <a:accent6>
        <a:srgbClr val="F5C3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11322</TotalTime>
  <Words>167</Words>
  <Application>Microsoft Office PowerPoint</Application>
  <PresentationFormat>Широкоэкранный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DejaVu Serif</vt:lpstr>
      <vt:lpstr>Bebas Neue</vt:lpstr>
      <vt:lpstr>Calibri Light</vt:lpstr>
      <vt:lpstr>Calibri</vt:lpstr>
      <vt:lpstr>DejaVu Serif Condensed</vt:lpstr>
      <vt:lpstr>Lato</vt:lpstr>
      <vt:lpstr>Open Sans</vt:lpstr>
      <vt:lpstr>Arial</vt:lpstr>
      <vt:lpstr>Helvetica</vt:lpstr>
      <vt:lpstr>Century</vt:lpstr>
      <vt:lpstr>Office Theme</vt:lpstr>
      <vt:lpstr>Template PresentationGo</vt:lpstr>
      <vt:lpstr>Презентация PowerPoint</vt:lpstr>
      <vt:lpstr>ТРИ КИТА СОХРАНЕНИЯ МОЛОДОСТИ ОРГАНИЗМА</vt:lpstr>
      <vt:lpstr>ОСНОВНЫЕ РЕКОМЕНДАЦИИ</vt:lpstr>
      <vt:lpstr>ВАЖНО!</vt:lpstr>
      <vt:lpstr>СЕНСОРНЫЕ ЗАНЯТИЯ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Программы</dc:title>
  <dc:creator>Hellian</dc:creator>
  <cp:lastModifiedBy>Агапова Е.А.</cp:lastModifiedBy>
  <cp:revision>406</cp:revision>
  <cp:lastPrinted>2022-06-17T09:14:55Z</cp:lastPrinted>
  <dcterms:modified xsi:type="dcterms:W3CDTF">2024-11-08T07:31:24Z</dcterms:modified>
</cp:coreProperties>
</file>