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5" r:id="rId1"/>
    <p:sldMasterId id="2147483663" r:id="rId2"/>
  </p:sldMasterIdLst>
  <p:notesMasterIdLst>
    <p:notesMasterId r:id="rId17"/>
  </p:notesMasterIdLst>
  <p:sldIdLst>
    <p:sldId id="256" r:id="rId3"/>
    <p:sldId id="304" r:id="rId4"/>
    <p:sldId id="315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10" r:id="rId16"/>
  </p:sldIdLst>
  <p:sldSz cx="12192000" cy="6858000"/>
  <p:notesSz cx="6735763" cy="9866313"/>
  <p:embeddedFontLst>
    <p:embeddedFont>
      <p:font typeface="DejaVu Serif" panose="02060603050605020204" pitchFamily="18" charset="0"/>
      <p:regular r:id="rId18"/>
      <p:bold r:id="rId19"/>
      <p:italic r:id="rId20"/>
      <p:boldItalic r:id="rId21"/>
    </p:embeddedFont>
    <p:embeddedFont>
      <p:font typeface="Open Sans" panose="020B060402020202020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DejaVu Serif Condensed" panose="02060606050605020204" pitchFamily="18" charset="0"/>
      <p:regular r:id="rId32"/>
      <p:bold r:id="rId33"/>
      <p:italic r:id="rId34"/>
      <p:boldItalic r:id="rId35"/>
    </p:embeddedFont>
    <p:embeddedFont>
      <p:font typeface="Lato" panose="020B0604020202020204" charset="0"/>
      <p:regular r:id="rId36"/>
      <p:bold r:id="rId37"/>
      <p:italic r:id="rId38"/>
      <p:boldItalic r:id="rId39"/>
    </p:embeddedFont>
    <p:embeddedFont>
      <p:font typeface="Bebas Neue" panose="020B0604020202020204" charset="0"/>
      <p:regular r:id="rId40"/>
    </p:embeddedFont>
    <p:embeddedFont>
      <p:font typeface="Helvetica" panose="020B0604020202020204" pitchFamily="34" charset="0"/>
      <p:regular r:id="rId41"/>
      <p:bold r:id="rId42"/>
      <p:italic r:id="rId43"/>
      <p:boldItalic r:id="rId44"/>
    </p:embeddedFont>
    <p:embeddedFont>
      <p:font typeface="Century" panose="02040604050505020304" pitchFamily="18" charset="0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792">
          <p15:clr>
            <a:srgbClr val="A4A3A4"/>
          </p15:clr>
        </p15:guide>
        <p15:guide id="4" pos="6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1FAD"/>
    <a:srgbClr val="C2590A"/>
    <a:srgbClr val="CC9900"/>
    <a:srgbClr val="FF3300"/>
    <a:srgbClr val="F4D938"/>
    <a:srgbClr val="808000"/>
    <a:srgbClr val="669900"/>
    <a:srgbClr val="F66A92"/>
    <a:srgbClr val="E5A7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133EFDD-25A9-449E-9CB8-21431BC7496F}">
  <a:tblStyle styleId="{A133EFDD-25A9-449E-9CB8-21431BC7496F}" styleName="Table_0">
    <a:wholeTbl>
      <a:tcTxStyle b="off" i="off">
        <a:font>
          <a:latin typeface="Lato"/>
          <a:ea typeface="Lato"/>
          <a:cs typeface="Lato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F5C25FA-F75F-498B-854A-EC534B5920A4}" styleName="Table_1">
    <a:wholeTbl>
      <a:tcTxStyle b="off" i="off">
        <a:font>
          <a:latin typeface="Lato"/>
          <a:ea typeface="Lato"/>
          <a:cs typeface="Lato"/>
        </a:font>
        <a:schemeClr val="lt1"/>
      </a:tcTxStyle>
      <a:tcStyle>
        <a:tcBdr>
          <a:left>
            <a:ln w="9525" cap="flat" cmpd="sng">
              <a:solidFill>
                <a:srgbClr val="FAE3C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FAE3C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FAE3C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FAE3C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</a:tcBdr>
      </a:tcStyle>
    </a:lastCol>
    <a:firstCol>
      <a:tcTxStyle b="on" i="off"/>
      <a:tcStyle>
        <a:tcBdr>
          <a:right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firstCol>
    <a:lastRow>
      <a:tcTxStyle b="on" i="off"/>
      <a:tcStyle>
        <a:tcBdr>
          <a:top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seCell>
    <a:swCell>
      <a:tcTxStyle/>
      <a:tcStyle>
        <a:tcBdr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swCell>
    <a:firstRow>
      <a:tcTxStyle b="on" i="off"/>
      <a:tcStyle>
        <a:tcBdr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neCell>
    <a:nwCell>
      <a:tcTxStyle/>
      <a:tcStyle>
        <a:tcBdr/>
      </a:tcStyle>
    </a:nwCell>
  </a:tblStyle>
  <a:tblStyle styleId="{F387EE85-C931-4D31-8736-81AD00B72170}" styleName="Table_2">
    <a:wholeTbl>
      <a:tcTxStyle b="off" i="off">
        <a:font>
          <a:latin typeface="Lato"/>
          <a:ea typeface="Lato"/>
          <a:cs typeface="Lato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DF4E8"/>
          </a:solidFill>
        </a:fill>
      </a:tcStyle>
    </a:wholeTbl>
    <a:band1H>
      <a:tcTxStyle/>
      <a:tcStyle>
        <a:tcBdr/>
        <a:fill>
          <a:solidFill>
            <a:srgbClr val="FBE9C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BE9C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Lato"/>
          <a:ea typeface="Lato"/>
          <a:cs typeface="Lato"/>
        </a:font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 i="off">
        <a:font>
          <a:latin typeface="Lato"/>
          <a:ea typeface="Lato"/>
          <a:cs typeface="Lato"/>
        </a:font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 i="off">
        <a:font>
          <a:latin typeface="Lato"/>
          <a:ea typeface="Lato"/>
          <a:cs typeface="Lato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Lato"/>
          <a:ea typeface="Lato"/>
          <a:cs typeface="Lato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E8D02B3-4A98-41ED-8DC0-8AED034BAC74}" styleName="Table_3">
    <a:wholeTbl>
      <a:tcTxStyle b="off" i="off">
        <a:font>
          <a:latin typeface="Lato"/>
          <a:ea typeface="Lato"/>
          <a:cs typeface="Lato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DF4E8"/>
          </a:solidFill>
        </a:fill>
      </a:tcStyle>
    </a:wholeTbl>
    <a:band1H>
      <a:tcTxStyle/>
      <a:tcStyle>
        <a:tcBdr/>
        <a:fill>
          <a:solidFill>
            <a:srgbClr val="FBE9C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BE9C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Lato"/>
          <a:ea typeface="Lato"/>
          <a:cs typeface="Lato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Lato"/>
          <a:ea typeface="Lato"/>
          <a:cs typeface="Lato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Lato"/>
          <a:ea typeface="Lato"/>
          <a:cs typeface="Lato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Lato"/>
          <a:ea typeface="Lato"/>
          <a:cs typeface="Lato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1E61D20-F48B-47E4-867C-2C6190045C62}" styleName="Table_4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5775" autoAdjust="0"/>
  </p:normalViewPr>
  <p:slideViewPr>
    <p:cSldViewPr snapToGrid="0">
      <p:cViewPr varScale="1">
        <p:scale>
          <a:sx n="73" d="100"/>
          <a:sy n="73" d="100"/>
        </p:scale>
        <p:origin x="804" y="84"/>
      </p:cViewPr>
      <p:guideLst>
        <p:guide orient="horz" pos="2160"/>
        <p:guide pos="3840"/>
        <p:guide pos="792"/>
        <p:guide pos="6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2.fntdata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font" Target="fonts/font2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font" Target="fonts/font2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presProps" Target="presProps.xml"/><Relationship Id="rId20" Type="http://schemas.openxmlformats.org/officeDocument/2006/relationships/font" Target="fonts/font3.fntdata"/><Relationship Id="rId41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18831" cy="495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15373" y="0"/>
            <a:ext cx="2918831" cy="495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371286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63217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:notes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118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1de20a92b9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1de20a92b9_4_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50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11de20a92b9_4_6:notes"/>
          <p:cNvSpPr txBox="1">
            <a:spLocks noGrp="1"/>
          </p:cNvSpPr>
          <p:nvPr>
            <p:ph type="sldNum" idx="12"/>
          </p:nvPr>
        </p:nvSpPr>
        <p:spPr>
          <a:xfrm>
            <a:off x="3815372" y="9371284"/>
            <a:ext cx="2918831" cy="494934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10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4234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1de20a92b9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1de20a92b9_4_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50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11de20a92b9_4_6:notes"/>
          <p:cNvSpPr txBox="1">
            <a:spLocks noGrp="1"/>
          </p:cNvSpPr>
          <p:nvPr>
            <p:ph type="sldNum" idx="12"/>
          </p:nvPr>
        </p:nvSpPr>
        <p:spPr>
          <a:xfrm>
            <a:off x="3815372" y="9371284"/>
            <a:ext cx="2918831" cy="494934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11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0763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1de20a92b9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1de20a92b9_4_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50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11de20a92b9_4_6:notes"/>
          <p:cNvSpPr txBox="1">
            <a:spLocks noGrp="1"/>
          </p:cNvSpPr>
          <p:nvPr>
            <p:ph type="sldNum" idx="12"/>
          </p:nvPr>
        </p:nvSpPr>
        <p:spPr>
          <a:xfrm>
            <a:off x="3815372" y="9371284"/>
            <a:ext cx="2918831" cy="494934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12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5128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1de20a92b9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1de20a92b9_4_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50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11de20a92b9_4_6:notes"/>
          <p:cNvSpPr txBox="1">
            <a:spLocks noGrp="1"/>
          </p:cNvSpPr>
          <p:nvPr>
            <p:ph type="sldNum" idx="12"/>
          </p:nvPr>
        </p:nvSpPr>
        <p:spPr>
          <a:xfrm>
            <a:off x="3815372" y="9371284"/>
            <a:ext cx="2918831" cy="494934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13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5463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3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5848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1de20a92b9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1de20a92b9_4_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50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11de20a92b9_4_6:notes"/>
          <p:cNvSpPr txBox="1">
            <a:spLocks noGrp="1"/>
          </p:cNvSpPr>
          <p:nvPr>
            <p:ph type="sldNum" idx="12"/>
          </p:nvPr>
        </p:nvSpPr>
        <p:spPr>
          <a:xfrm>
            <a:off x="3815372" y="9371284"/>
            <a:ext cx="2918831" cy="494934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8984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362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1de20a92b9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1de20a92b9_4_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50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11de20a92b9_4_6:notes"/>
          <p:cNvSpPr txBox="1">
            <a:spLocks noGrp="1"/>
          </p:cNvSpPr>
          <p:nvPr>
            <p:ph type="sldNum" idx="12"/>
          </p:nvPr>
        </p:nvSpPr>
        <p:spPr>
          <a:xfrm>
            <a:off x="3815372" y="9371284"/>
            <a:ext cx="2918831" cy="494934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4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0534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1de20a92b9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1de20a92b9_4_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50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11de20a92b9_4_6:notes"/>
          <p:cNvSpPr txBox="1">
            <a:spLocks noGrp="1"/>
          </p:cNvSpPr>
          <p:nvPr>
            <p:ph type="sldNum" idx="12"/>
          </p:nvPr>
        </p:nvSpPr>
        <p:spPr>
          <a:xfrm>
            <a:off x="3815372" y="9371284"/>
            <a:ext cx="2918831" cy="494934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5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0259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1de20a92b9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1de20a92b9_4_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50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11de20a92b9_4_6:notes"/>
          <p:cNvSpPr txBox="1">
            <a:spLocks noGrp="1"/>
          </p:cNvSpPr>
          <p:nvPr>
            <p:ph type="sldNum" idx="12"/>
          </p:nvPr>
        </p:nvSpPr>
        <p:spPr>
          <a:xfrm>
            <a:off x="3815372" y="9371284"/>
            <a:ext cx="2918831" cy="494934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6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4292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1de20a92b9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1de20a92b9_4_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50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11de20a92b9_4_6:notes"/>
          <p:cNvSpPr txBox="1">
            <a:spLocks noGrp="1"/>
          </p:cNvSpPr>
          <p:nvPr>
            <p:ph type="sldNum" idx="12"/>
          </p:nvPr>
        </p:nvSpPr>
        <p:spPr>
          <a:xfrm>
            <a:off x="3815372" y="9371284"/>
            <a:ext cx="2918831" cy="494934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7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9029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1de20a92b9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1de20a92b9_4_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50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11de20a92b9_4_6:notes"/>
          <p:cNvSpPr txBox="1">
            <a:spLocks noGrp="1"/>
          </p:cNvSpPr>
          <p:nvPr>
            <p:ph type="sldNum" idx="12"/>
          </p:nvPr>
        </p:nvSpPr>
        <p:spPr>
          <a:xfrm>
            <a:off x="3815372" y="9371284"/>
            <a:ext cx="2918831" cy="494934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8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747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1de20a92b9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1de20a92b9_4_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50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11de20a92b9_4_6:notes"/>
          <p:cNvSpPr txBox="1">
            <a:spLocks noGrp="1"/>
          </p:cNvSpPr>
          <p:nvPr>
            <p:ph type="sldNum" idx="12"/>
          </p:nvPr>
        </p:nvSpPr>
        <p:spPr>
          <a:xfrm>
            <a:off x="3815372" y="9371284"/>
            <a:ext cx="2918831" cy="494934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9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9827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1200" y="0"/>
            <a:ext cx="12189600" cy="792481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0" y="6642000"/>
            <a:ext cx="12189600" cy="216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4054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1200" y="0"/>
            <a:ext cx="12189600" cy="792481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0" y="6642000"/>
            <a:ext cx="12189600" cy="216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063204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/>
          <p:nvPr/>
        </p:nvSpPr>
        <p:spPr>
          <a:xfrm>
            <a:off x="11485563" y="6213475"/>
            <a:ext cx="463550" cy="4651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" name="Google Shape;36;p6"/>
          <p:cNvSpPr txBox="1"/>
          <p:nvPr/>
        </p:nvSpPr>
        <p:spPr>
          <a:xfrm>
            <a:off x="11536363" y="6254750"/>
            <a:ext cx="361950" cy="36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800" b="1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37" name="Google Shape;37;p6"/>
          <p:cNvSpPr txBox="1"/>
          <p:nvPr/>
        </p:nvSpPr>
        <p:spPr>
          <a:xfrm>
            <a:off x="277813" y="6215063"/>
            <a:ext cx="1843087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rPr>
              <a:t>GRAPHIC</a:t>
            </a:r>
            <a:r>
              <a:rPr lang="ru-RU" sz="2400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rPr>
              <a:t>BULB</a:t>
            </a:r>
            <a:r>
              <a:rPr lang="ru-RU" sz="24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rPr>
              <a:t>.com</a:t>
            </a:r>
            <a:endParaRPr/>
          </a:p>
        </p:txBody>
      </p:sp>
      <p:sp>
        <p:nvSpPr>
          <p:cNvPr id="38" name="Google Shape;38;p6"/>
          <p:cNvSpPr>
            <a:spLocks noGrp="1"/>
          </p:cNvSpPr>
          <p:nvPr>
            <p:ph type="pic" idx="2"/>
          </p:nvPr>
        </p:nvSpPr>
        <p:spPr>
          <a:xfrm>
            <a:off x="1876516" y="2102898"/>
            <a:ext cx="2075688" cy="2075688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6"/>
          <p:cNvSpPr>
            <a:spLocks noGrp="1"/>
          </p:cNvSpPr>
          <p:nvPr>
            <p:ph type="pic" idx="3"/>
          </p:nvPr>
        </p:nvSpPr>
        <p:spPr>
          <a:xfrm>
            <a:off x="5059321" y="2102898"/>
            <a:ext cx="2075688" cy="2075688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6"/>
          <p:cNvSpPr>
            <a:spLocks noGrp="1"/>
          </p:cNvSpPr>
          <p:nvPr>
            <p:ph type="pic" idx="4"/>
          </p:nvPr>
        </p:nvSpPr>
        <p:spPr>
          <a:xfrm>
            <a:off x="8239796" y="2102898"/>
            <a:ext cx="2075688" cy="207568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>
            <a:off x="11485563" y="6213475"/>
            <a:ext cx="463550" cy="4651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" name="Google Shape;43;p7"/>
          <p:cNvSpPr txBox="1"/>
          <p:nvPr/>
        </p:nvSpPr>
        <p:spPr>
          <a:xfrm>
            <a:off x="11536363" y="6254750"/>
            <a:ext cx="361950" cy="36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800" b="1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44" name="Google Shape;44;p7"/>
          <p:cNvSpPr txBox="1"/>
          <p:nvPr/>
        </p:nvSpPr>
        <p:spPr>
          <a:xfrm>
            <a:off x="277813" y="6215063"/>
            <a:ext cx="1843087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rPr>
              <a:t>GRAPHIC</a:t>
            </a:r>
            <a:r>
              <a:rPr lang="ru-RU" sz="2400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rPr>
              <a:t>BULB</a:t>
            </a:r>
            <a:r>
              <a:rPr lang="ru-RU" sz="24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rPr>
              <a:t>.com</a:t>
            </a:r>
            <a:endParaRPr/>
          </a:p>
        </p:txBody>
      </p:sp>
      <p:sp>
        <p:nvSpPr>
          <p:cNvPr id="45" name="Google Shape;45;p7"/>
          <p:cNvSpPr>
            <a:spLocks noGrp="1"/>
          </p:cNvSpPr>
          <p:nvPr>
            <p:ph type="pic" idx="2"/>
          </p:nvPr>
        </p:nvSpPr>
        <p:spPr>
          <a:xfrm>
            <a:off x="0" y="2110761"/>
            <a:ext cx="12192000" cy="263647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200" y="0"/>
            <a:ext cx="12189600" cy="792481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pPr algn="ctr"/>
            <a:endParaRPr lang="ru-RU" sz="2800" dirty="0">
              <a:solidFill>
                <a:schemeClr val="accent1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0" y="6642000"/>
            <a:ext cx="12189600" cy="216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42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200" y="0"/>
            <a:ext cx="12189600" cy="792481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pPr algn="ctr"/>
            <a:endParaRPr lang="ru-RU" sz="2800" dirty="0">
              <a:solidFill>
                <a:schemeClr val="accent1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0" y="6642000"/>
            <a:ext cx="12189600" cy="216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42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200" y="0"/>
            <a:ext cx="12189600" cy="792481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pPr algn="ctr"/>
            <a:endParaRPr lang="ru-RU" sz="2800" dirty="0">
              <a:solidFill>
                <a:schemeClr val="accent1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0" y="6642000"/>
            <a:ext cx="12189600" cy="216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42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200" y="0"/>
            <a:ext cx="12189600" cy="792481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pPr algn="ctr"/>
            <a:endParaRPr lang="ru-RU" sz="2800" dirty="0">
              <a:solidFill>
                <a:schemeClr val="accent1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0" y="6642000"/>
            <a:ext cx="12189600" cy="216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42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5065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www.presentationg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8" r:id="rId5"/>
    <p:sldLayoutId id="2147483659" r:id="rId6"/>
    <p:sldLayoutId id="2147483660" r:id="rId7"/>
    <p:sldLayoutId id="2147483661" r:id="rId8"/>
    <p:sldLayoutId id="214748366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200" kern="1200" spc="150" dirty="0">
                <a:solidFill>
                  <a:prstClr val="white">
                    <a:lumMod val="75000"/>
                  </a:prstClr>
                </a:solidFill>
              </a:rPr>
              <a:t>www.</a:t>
            </a:r>
            <a:r>
              <a:rPr lang="en-US" sz="3200" kern="1200" spc="150" dirty="0">
                <a:solidFill>
                  <a:prstClr val="black">
                    <a:lumMod val="85000"/>
                    <a:lumOff val="15000"/>
                  </a:prstClr>
                </a:solidFill>
              </a:rPr>
              <a:t>presentationgo</a:t>
            </a:r>
            <a:r>
              <a:rPr lang="en-US" sz="3200" kern="1200" spc="150" dirty="0">
                <a:solidFill>
                  <a:prstClr val="white">
                    <a:lumMod val="75000"/>
                  </a:prstClr>
                </a:solidFill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1100" kern="1200" dirty="0">
                <a:solidFill>
                  <a:srgbClr val="555555"/>
                </a:solidFill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lang="en-US" sz="1100" kern="1200" dirty="0">
                <a:solidFill>
                  <a:srgbClr val="A5CD28"/>
                </a:solidFill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lang="en-US" sz="11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000" kern="120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000" kern="120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3089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0" y="1042865"/>
            <a:ext cx="12192000" cy="3072299"/>
          </a:xfrm>
          <a:prstGeom prst="rect">
            <a:avLst/>
          </a:prstGeom>
          <a:solidFill>
            <a:srgbClr val="AEAB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b="1" i="0" u="none" strike="noStrike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  <a:sym typeface="Lato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 b="1" i="0" u="none" strike="noStrike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  <a:sym typeface="Lato"/>
              </a:rPr>
              <a:t>А жизнь</a:t>
            </a:r>
            <a:r>
              <a:rPr lang="ru-RU" sz="7200" b="1" i="0" u="none" strike="noStrike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  <a:sym typeface="Lato"/>
              </a:rPr>
              <a:t> </a:t>
            </a:r>
            <a:r>
              <a:rPr lang="ru-RU" sz="8000" b="1" i="0" u="none" strike="noStrike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  <a:sym typeface="Lato"/>
              </a:rPr>
              <a:t>продолжается</a:t>
            </a:r>
            <a:endParaRPr sz="8000" b="1" i="0" u="none" strike="noStrike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  <a:sym typeface="Lato"/>
            </a:endParaRPr>
          </a:p>
        </p:txBody>
      </p:sp>
      <p:sp>
        <p:nvSpPr>
          <p:cNvPr id="15" name="Google Shape;59;p9"/>
          <p:cNvSpPr/>
          <p:nvPr/>
        </p:nvSpPr>
        <p:spPr>
          <a:xfrm>
            <a:off x="4117772" y="4097012"/>
            <a:ext cx="8074228" cy="27764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2000"/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Елена Владимировна Фатова,</a:t>
            </a:r>
          </a:p>
          <a:p>
            <a:pPr algn="ctr">
              <a:buSzPts val="2000"/>
              <a:defRPr/>
            </a:pPr>
            <a:r>
              <a:rPr lang="ru-RU" sz="2400" b="1" dirty="0">
                <a:solidFill>
                  <a:srgbClr val="C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п</a:t>
            </a:r>
            <a:r>
              <a:rPr lang="ru-RU" sz="2400" b="1" dirty="0" smtClean="0">
                <a:solidFill>
                  <a:srgbClr val="C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сихолог СОГБУ </a:t>
            </a:r>
          </a:p>
          <a:p>
            <a:pPr algn="ctr">
              <a:buSzPts val="2000"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«Вяземский ДИПИ»</a:t>
            </a:r>
            <a:endParaRPr lang="ru-RU" sz="2400" b="1" dirty="0">
              <a:solidFill>
                <a:srgbClr val="C00000"/>
              </a:solidFill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sp>
        <p:nvSpPr>
          <p:cNvPr id="20" name="Google Shape;66;p9"/>
          <p:cNvSpPr/>
          <p:nvPr/>
        </p:nvSpPr>
        <p:spPr>
          <a:xfrm>
            <a:off x="7807897" y="6184669"/>
            <a:ext cx="1577171" cy="618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" panose="02040604050505020304" pitchFamily="18" charset="0"/>
                <a:ea typeface="Lato"/>
                <a:cs typeface="Lato"/>
                <a:sym typeface="Lato"/>
              </a:rPr>
              <a:t>2024</a:t>
            </a:r>
            <a:endParaRPr sz="1800" b="1" dirty="0">
              <a:solidFill>
                <a:schemeClr val="tx1">
                  <a:lumMod val="75000"/>
                  <a:lumOff val="25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13" name="Рисунок 12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9" y="157791"/>
            <a:ext cx="3895793" cy="27552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 descr="Picture backgroun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97012"/>
            <a:ext cx="4117771" cy="2687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g11de20a92b9_4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325" y="0"/>
            <a:ext cx="1971675" cy="4143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0006149" y="0"/>
            <a:ext cx="2185851" cy="414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C:\Users\user\Desktop\Все только начинается\саморегуляция\photo_2024-08-21_23-35-53 (2)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" y="0"/>
            <a:ext cx="8882743" cy="6766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794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g11de20a92b9_4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325" y="0"/>
            <a:ext cx="1971675" cy="4143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0006149" y="0"/>
            <a:ext cx="2185851" cy="414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C:\Users\user\Desktop\Все только начинается\саморегуляция\photo_2024-08-21_23-35-54 (3)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885" y="0"/>
            <a:ext cx="8579440" cy="6740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286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g11de20a92b9_4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325" y="0"/>
            <a:ext cx="1971675" cy="4143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0006149" y="0"/>
            <a:ext cx="2185851" cy="414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C:\Users\user\Desktop\Все только начинается\саморегуляция\photo_2024-08-21_23-35-54 (2)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851" y="0"/>
            <a:ext cx="8673738" cy="6766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426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g11de20a92b9_4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325" y="0"/>
            <a:ext cx="1971675" cy="4143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0006149" y="0"/>
            <a:ext cx="2185851" cy="414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C:\Users\user\Desktop\Все только начинается\саморегуляция\photo_2024-08-21_23-35-5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291" y="0"/>
            <a:ext cx="785077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791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" y="1491869"/>
            <a:ext cx="12191999" cy="5134208"/>
            <a:chOff x="1" y="1500182"/>
            <a:chExt cx="12191999" cy="5134208"/>
          </a:xfrm>
        </p:grpSpPr>
        <p:sp>
          <p:nvSpPr>
            <p:cNvPr id="405" name="Google Shape;405;p21"/>
            <p:cNvSpPr/>
            <p:nvPr/>
          </p:nvSpPr>
          <p:spPr>
            <a:xfrm>
              <a:off x="1" y="5367281"/>
              <a:ext cx="12191999" cy="1267109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 smtClean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   </a:t>
              </a:r>
              <a:endParaRPr sz="18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7" name="Google Shape;407;p21"/>
            <p:cNvSpPr txBox="1"/>
            <p:nvPr/>
          </p:nvSpPr>
          <p:spPr>
            <a:xfrm>
              <a:off x="3065362" y="5616114"/>
              <a:ext cx="6061276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4400" dirty="0">
                  <a:solidFill>
                    <a:srgbClr val="F8DA92"/>
                  </a:solidFill>
                  <a:latin typeface="Lato" panose="020B0604020202020204" charset="0"/>
                  <a:ea typeface="Lato" panose="020B0604020202020204" charset="0"/>
                  <a:cs typeface="Lato" panose="020B0604020202020204" charset="0"/>
                  <a:sym typeface="Bebas Neue"/>
                </a:rPr>
                <a:t>Спасибо за внимание!</a:t>
              </a:r>
              <a:endParaRPr sz="4400" dirty="0">
                <a:solidFill>
                  <a:srgbClr val="F8DA92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  <a:sym typeface="Bebas Neue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4867090" y="983216"/>
              <a:ext cx="2448856" cy="3482788"/>
            </a:xfrm>
            <a:prstGeom prst="rect">
              <a:avLst/>
            </a:prstGeom>
            <a:noFill/>
          </p:spPr>
          <p:txBody>
            <a:bodyPr wrap="square" rtlCol="0">
              <a:prstTxWarp prst="textCircle">
                <a:avLst/>
              </a:prstTxWarp>
              <a:spAutoFit/>
            </a:bodyPr>
            <a:lstStyle/>
            <a:p>
              <a:pPr algn="ctr"/>
              <a:endParaRPr lang="ru-RU" sz="6600" u="sng" dirty="0">
                <a:solidFill>
                  <a:srgbClr val="C00000"/>
                </a:solidFill>
                <a:latin typeface="Century" panose="02040604050505020304" pitchFamily="18" charset="0"/>
              </a:endParaRPr>
            </a:p>
          </p:txBody>
        </p:sp>
      </p:grp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599" y="-12176"/>
            <a:ext cx="7151292" cy="5371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19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g11de20a92b9_4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325" y="0"/>
            <a:ext cx="1971675" cy="4143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351" y="-26192"/>
            <a:ext cx="12189600" cy="792481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Третий возраст</a:t>
            </a:r>
            <a:endParaRPr lang="ru-RU" sz="3600" b="1" dirty="0">
              <a:solidFill>
                <a:schemeClr val="accent1">
                  <a:lumMod val="60000"/>
                  <a:lumOff val="40000"/>
                </a:schemeClr>
              </a:solidFill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pic>
        <p:nvPicPr>
          <p:cNvPr id="6" name="Рисунок 5" descr="Picture backgroun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4" y="888274"/>
            <a:ext cx="3735976" cy="2416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 rot="10800000" flipV="1">
            <a:off x="3840477" y="1381537"/>
            <a:ext cx="8125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C2590A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У сердца не бывает морщин</a:t>
            </a:r>
            <a:endParaRPr lang="ru-RU" sz="3600" b="1" i="1" dirty="0">
              <a:solidFill>
                <a:srgbClr val="C2590A"/>
              </a:solidFill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4950" y="3853544"/>
            <a:ext cx="53427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2590A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Красоты вокруг столько, сколько вы способны это заметить …    </a:t>
            </a:r>
            <a:endParaRPr lang="ru-RU" sz="3200" b="1" i="1" dirty="0">
              <a:solidFill>
                <a:srgbClr val="C2590A"/>
              </a:solidFill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3931916" y="2096588"/>
            <a:ext cx="79422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21"/>
          <p:cNvCxnSpPr/>
          <p:nvPr/>
        </p:nvCxnSpPr>
        <p:spPr>
          <a:xfrm>
            <a:off x="548640" y="5913821"/>
            <a:ext cx="8138160" cy="550467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5" name="Рисунок 24" descr="Picture background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658" y="3304903"/>
            <a:ext cx="6035038" cy="282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462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12219352" cy="6858001"/>
            <a:chOff x="-27354" y="0"/>
            <a:chExt cx="12219352" cy="6858001"/>
          </a:xfrm>
        </p:grpSpPr>
        <p:sp>
          <p:nvSpPr>
            <p:cNvPr id="76" name="Google Shape;76;p10"/>
            <p:cNvSpPr/>
            <p:nvPr/>
          </p:nvSpPr>
          <p:spPr>
            <a:xfrm>
              <a:off x="-2" y="6665920"/>
              <a:ext cx="12192000" cy="192080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-27354" y="0"/>
              <a:ext cx="12218153" cy="6858001"/>
              <a:chOff x="-27054" y="-24318"/>
              <a:chExt cx="12084202" cy="6858001"/>
            </a:xfrm>
          </p:grpSpPr>
          <p:sp>
            <p:nvSpPr>
              <p:cNvPr id="79" name="Google Shape;79;p10"/>
              <p:cNvSpPr txBox="1"/>
              <p:nvPr/>
            </p:nvSpPr>
            <p:spPr>
              <a:xfrm>
                <a:off x="496274" y="4644913"/>
                <a:ext cx="2150190" cy="3077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10" name="Группа 9"/>
              <p:cNvGrpSpPr/>
              <p:nvPr/>
            </p:nvGrpSpPr>
            <p:grpSpPr>
              <a:xfrm>
                <a:off x="-27054" y="-24318"/>
                <a:ext cx="12084202" cy="6858001"/>
                <a:chOff x="3243" y="529710"/>
                <a:chExt cx="5667403" cy="3127577"/>
              </a:xfrm>
            </p:grpSpPr>
            <p:sp>
              <p:nvSpPr>
                <p:cNvPr id="11" name="Google Shape;357;p18"/>
                <p:cNvSpPr/>
                <p:nvPr/>
              </p:nvSpPr>
              <p:spPr>
                <a:xfrm>
                  <a:off x="3243" y="529710"/>
                  <a:ext cx="2839039" cy="303997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D0CEC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ru-RU" sz="900" b="1" dirty="0" smtClean="0">
                    <a:solidFill>
                      <a:schemeClr val="dk1"/>
                    </a:solidFill>
                    <a:latin typeface="DejaVu Serif" panose="02060603050605020204" pitchFamily="18" charset="0"/>
                    <a:ea typeface="DejaVu Serif" panose="02060603050605020204" pitchFamily="18" charset="0"/>
                    <a:cs typeface="DejaVu Serif" panose="02060603050605020204" pitchFamily="18" charset="0"/>
                    <a:sym typeface="Lato"/>
                  </a:endParaRPr>
                </a:p>
              </p:txBody>
            </p:sp>
            <p:sp>
              <p:nvSpPr>
                <p:cNvPr id="12" name="Google Shape;365;p18"/>
                <p:cNvSpPr/>
                <p:nvPr/>
              </p:nvSpPr>
              <p:spPr>
                <a:xfrm>
                  <a:off x="2842282" y="529710"/>
                  <a:ext cx="2828364" cy="3127577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BE6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ru-RU" sz="700" dirty="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13" name="Равнобедренный треугольник 12"/>
                <p:cNvSpPr/>
                <p:nvPr/>
              </p:nvSpPr>
              <p:spPr>
                <a:xfrm>
                  <a:off x="15930" y="1630353"/>
                  <a:ext cx="5654716" cy="2026934"/>
                </a:xfrm>
                <a:prstGeom prst="triangle">
                  <a:avLst>
                    <a:gd name="adj" fmla="val 49874"/>
                  </a:avLst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>
                  <a:prstTxWarp prst="textSlantUp">
                    <a:avLst/>
                  </a:prstTxWarp>
                </a:bodyPr>
                <a:lstStyle/>
                <a:p>
                  <a:pPr algn="ctr"/>
                  <a:endParaRPr lang="ru-RU" dirty="0">
                    <a:solidFill>
                      <a:srgbClr val="C2590A"/>
                    </a:solidFill>
                    <a:latin typeface="DejaVu Serif" panose="02060603050605020204" pitchFamily="18" charset="0"/>
                    <a:ea typeface="DejaVu Serif" panose="02060603050605020204" pitchFamily="18" charset="0"/>
                    <a:cs typeface="DejaVu Serif" panose="02060603050605020204" pitchFamily="18" charset="0"/>
                  </a:endParaRPr>
                </a:p>
              </p:txBody>
            </p:sp>
            <p:sp>
              <p:nvSpPr>
                <p:cNvPr id="15" name="Google Shape;375;p18"/>
                <p:cNvSpPr/>
                <p:nvPr/>
              </p:nvSpPr>
              <p:spPr>
                <a:xfrm>
                  <a:off x="1203623" y="2420799"/>
                  <a:ext cx="3044813" cy="819312"/>
                </a:xfrm>
                <a:prstGeom prst="roundRect">
                  <a:avLst>
                    <a:gd name="adj" fmla="val 0"/>
                  </a:avLst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lvl="0" algn="ctr"/>
                  <a:endParaRPr lang="ru-RU" sz="1600" b="1" dirty="0">
                    <a:solidFill>
                      <a:schemeClr val="dk1"/>
                    </a:solidFill>
                    <a:latin typeface="Lato" panose="020B0604020202020204" charset="0"/>
                    <a:ea typeface="Lato" panose="020B0604020202020204" charset="0"/>
                    <a:cs typeface="Lato" panose="020B0604020202020204" charset="0"/>
                    <a:sym typeface="Lato"/>
                  </a:endParaRPr>
                </a:p>
              </p:txBody>
            </p:sp>
          </p:grpSp>
        </p:grpSp>
      </p:grpSp>
      <p:pic>
        <p:nvPicPr>
          <p:cNvPr id="14" name="Рисунок 13" descr="C:\Users\user\Desktop\Все только начинается\саморегуляция\1688488932_photosota-club-p-uprazhneniya-dlya-babushek-i-dedushek-2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880" y="4054902"/>
            <a:ext cx="3154211" cy="280309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Заголовок 2"/>
          <p:cNvSpPr>
            <a:spLocks noGrp="1"/>
          </p:cNvSpPr>
          <p:nvPr>
            <p:ph type="title"/>
          </p:nvPr>
        </p:nvSpPr>
        <p:spPr>
          <a:xfrm>
            <a:off x="10351" y="-26192"/>
            <a:ext cx="12189600" cy="792481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УДОВОЛЬСТВИЕ</a:t>
            </a:r>
            <a:endParaRPr lang="ru-RU" sz="3600" b="1" dirty="0">
              <a:solidFill>
                <a:schemeClr val="accent1">
                  <a:lumMod val="60000"/>
                  <a:lumOff val="40000"/>
                </a:schemeClr>
              </a:solidFill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pic>
        <p:nvPicPr>
          <p:cNvPr id="17" name="Рисунок 16" descr="Picture backgroun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87" y="1070386"/>
            <a:ext cx="3943569" cy="2884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092" y="884579"/>
            <a:ext cx="4275908" cy="285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Google Shape;350;p18"/>
          <p:cNvSpPr/>
          <p:nvPr/>
        </p:nvSpPr>
        <p:spPr>
          <a:xfrm>
            <a:off x="4186122" y="2188273"/>
            <a:ext cx="3838056" cy="1820735"/>
          </a:xfrm>
          <a:prstGeom prst="roundRect">
            <a:avLst>
              <a:gd name="adj" fmla="val 2244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600" b="1" dirty="0" smtClean="0">
                <a:solidFill>
                  <a:srgbClr val="FF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  <a:sym typeface="Lato"/>
              </a:rPr>
              <a:t>Ключевое слово</a:t>
            </a:r>
            <a:endParaRPr lang="ru-RU" sz="4600" b="1" dirty="0">
              <a:solidFill>
                <a:srgbClr val="FF0000"/>
              </a:solidFill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  <a:sym typeface="Lato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5726328" y="574766"/>
            <a:ext cx="757645" cy="19855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372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g11de20a92b9_4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325" y="0"/>
            <a:ext cx="1971675" cy="4143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351" y="-26192"/>
            <a:ext cx="12189600" cy="792481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Способ 1.</a:t>
            </a:r>
            <a:r>
              <a:rPr lang="ru-RU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 </a:t>
            </a:r>
            <a:r>
              <a:rPr lang="ru-RU" sz="4000" b="1" dirty="0" smtClean="0">
                <a:solidFill>
                  <a:srgbClr val="FFC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Замедлите дыхание</a:t>
            </a:r>
            <a:endParaRPr lang="ru-RU" sz="4000" b="1" dirty="0">
              <a:solidFill>
                <a:srgbClr val="FFC000"/>
              </a:solidFill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241" y="988424"/>
            <a:ext cx="1159981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b="1" dirty="0" smtClean="0">
                <a:solidFill>
                  <a:srgbClr val="C2590A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 Закройте глаза  и наблюдайте за дыханием на кончике носа.</a:t>
            </a:r>
          </a:p>
          <a:p>
            <a:pPr marL="342900" indent="-342900">
              <a:buAutoNum type="arabicPeriod"/>
            </a:pPr>
            <a:r>
              <a:rPr lang="ru-RU" sz="3200" b="1" dirty="0" smtClean="0">
                <a:solidFill>
                  <a:srgbClr val="C2590A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 Концентрируйтесь на «ощущении» выдыхаемого воздуха.</a:t>
            </a:r>
          </a:p>
          <a:p>
            <a:pPr marL="342900" indent="-342900">
              <a:buAutoNum type="arabicPeriod"/>
            </a:pPr>
            <a:r>
              <a:rPr lang="ru-RU" sz="3200" b="1" dirty="0" smtClean="0">
                <a:solidFill>
                  <a:srgbClr val="C2590A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 Старайтесь ни о чём не думать. Представьте, что ваши мысли – это машины, проезжающие по дороге, а вы – наблюдатель.</a:t>
            </a:r>
          </a:p>
          <a:p>
            <a:pPr marL="342900" indent="-342900">
              <a:buAutoNum type="arabicPeriod"/>
            </a:pPr>
            <a:r>
              <a:rPr lang="ru-RU" sz="3200" b="1" dirty="0" smtClean="0">
                <a:solidFill>
                  <a:srgbClr val="C2590A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 Попробуйте дышать и задерживать дыхание по комфортному счёту, так вы вернёте привычный ритм сердца.</a:t>
            </a:r>
            <a:endParaRPr lang="ru-RU" sz="3200" b="1" dirty="0">
              <a:solidFill>
                <a:srgbClr val="C2590A"/>
              </a:solidFill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62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g11de20a92b9_4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325" y="0"/>
            <a:ext cx="1971675" cy="4143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351" y="-26192"/>
            <a:ext cx="12189600" cy="792481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Способ 2. </a:t>
            </a:r>
            <a:r>
              <a:rPr lang="ru-RU" sz="4000" b="1" dirty="0" smtClean="0">
                <a:solidFill>
                  <a:srgbClr val="FFC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Переключите внимание на тело</a:t>
            </a:r>
            <a:endParaRPr lang="ru-RU" sz="4000" b="1" dirty="0">
              <a:solidFill>
                <a:srgbClr val="FFC000"/>
              </a:solidFill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691" y="792481"/>
            <a:ext cx="11782697" cy="635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Не обязательно заниматься спортом!</a:t>
            </a:r>
          </a:p>
          <a:p>
            <a:endParaRPr lang="ru-RU" sz="900" dirty="0"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C2590A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Танцуйте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C2590A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Принимайте душ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C2590A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Занимайтесь рукоделием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C2590A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Растирайте ладони и пальцы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C2590A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Кричите или громко пойте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C2590A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Потопайте, попрыгайте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C2590A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Массаж или самомассаж</a:t>
            </a:r>
          </a:p>
          <a:p>
            <a:endParaRPr lang="ru-RU" sz="900" dirty="0" smtClean="0">
              <a:solidFill>
                <a:srgbClr val="C2590A"/>
              </a:solidFill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  <a:p>
            <a:pPr algn="ctr"/>
            <a:r>
              <a:rPr lang="ru-RU" sz="2800" b="1" u="sng" dirty="0" smtClean="0">
                <a:solidFill>
                  <a:srgbClr val="FF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ГЛАВНОЕ!</a:t>
            </a:r>
            <a:r>
              <a:rPr lang="ru-RU" sz="2800" dirty="0" smtClean="0">
                <a:solidFill>
                  <a:srgbClr val="FF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 Не делайте ничего </a:t>
            </a:r>
            <a:r>
              <a:rPr lang="ru-RU" sz="2800" dirty="0" err="1" smtClean="0">
                <a:solidFill>
                  <a:srgbClr val="FF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травматичного</a:t>
            </a:r>
            <a:r>
              <a:rPr lang="ru-RU" sz="2800" dirty="0" smtClean="0">
                <a:solidFill>
                  <a:srgbClr val="FF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 и не    доводите до крайности.</a:t>
            </a:r>
            <a:r>
              <a:rPr lang="ru-RU" sz="2800" dirty="0">
                <a:solidFill>
                  <a:srgbClr val="FF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 Прислушивайтесь к своему телу</a:t>
            </a:r>
          </a:p>
          <a:p>
            <a:endParaRPr lang="ru-RU" sz="900" dirty="0" smtClean="0">
              <a:solidFill>
                <a:srgbClr val="FF0000"/>
              </a:solidFill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  <a:p>
            <a:pPr algn="ctr"/>
            <a:r>
              <a:rPr lang="ru-RU" sz="5400" b="1" dirty="0" smtClean="0">
                <a:solidFill>
                  <a:srgbClr val="FF33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УДОВОЛЬСТВИЕ!!!</a:t>
            </a:r>
          </a:p>
          <a:p>
            <a:endParaRPr lang="ru-RU" sz="2800" dirty="0" smtClean="0">
              <a:solidFill>
                <a:srgbClr val="FF0000"/>
              </a:solidFill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6" name="Рисунок 5" descr="Picture backgroun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" y="5427663"/>
            <a:ext cx="1245009" cy="11560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533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g11de20a92b9_4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325" y="0"/>
            <a:ext cx="1971675" cy="4143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351" y="-26192"/>
            <a:ext cx="12189600" cy="792481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DejaVu Serif Condensed" panose="02060606050605020204" pitchFamily="18" charset="0"/>
                <a:ea typeface="DejaVu Serif Condensed" panose="02060606050605020204" pitchFamily="18" charset="0"/>
                <a:cs typeface="DejaVu Serif Condensed" panose="02060606050605020204" pitchFamily="18" charset="0"/>
              </a:rPr>
              <a:t>Способ 3.</a:t>
            </a:r>
            <a:r>
              <a:rPr lang="ru-RU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DejaVu Serif Condensed" panose="02060606050605020204" pitchFamily="18" charset="0"/>
                <a:ea typeface="DejaVu Serif Condensed" panose="02060606050605020204" pitchFamily="18" charset="0"/>
                <a:cs typeface="DejaVu Serif Condensed" panose="02060606050605020204" pitchFamily="18" charset="0"/>
              </a:rPr>
              <a:t> </a:t>
            </a:r>
            <a:r>
              <a:rPr lang="ru-RU" sz="4000" b="1" dirty="0" smtClean="0">
                <a:solidFill>
                  <a:srgbClr val="FFC000"/>
                </a:solidFill>
                <a:latin typeface="DejaVu Serif Condensed" panose="02060606050605020204" pitchFamily="18" charset="0"/>
                <a:ea typeface="DejaVu Serif Condensed" panose="02060606050605020204" pitchFamily="18" charset="0"/>
                <a:cs typeface="DejaVu Serif Condensed" panose="02060606050605020204" pitchFamily="18" charset="0"/>
              </a:rPr>
              <a:t>Попробуйте заземлиться</a:t>
            </a:r>
            <a:endParaRPr lang="ru-RU" sz="4000" b="1" dirty="0">
              <a:solidFill>
                <a:srgbClr val="FFC000"/>
              </a:solidFill>
              <a:latin typeface="DejaVu Serif Condensed" panose="02060606050605020204" pitchFamily="18" charset="0"/>
              <a:ea typeface="DejaVu Serif Condensed" panose="02060606050605020204" pitchFamily="18" charset="0"/>
              <a:cs typeface="DejaVu Serif Condensed" panose="02060606050605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6460" y="1397726"/>
            <a:ext cx="8975917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2590A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1. Встаньте или сядьте с прямой спиной.</a:t>
            </a:r>
          </a:p>
          <a:p>
            <a:endParaRPr lang="ru-RU" sz="600" b="1" dirty="0" smtClean="0">
              <a:solidFill>
                <a:srgbClr val="C2590A"/>
              </a:solidFill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  <a:p>
            <a:r>
              <a:rPr lang="ru-RU" sz="3200" b="1" dirty="0" smtClean="0">
                <a:solidFill>
                  <a:srgbClr val="C2590A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2. Закройте глаза и сфокусируйтесь на своих стопах.</a:t>
            </a:r>
          </a:p>
          <a:p>
            <a:pPr>
              <a:spcBef>
                <a:spcPts val="600"/>
              </a:spcBef>
            </a:pPr>
            <a:r>
              <a:rPr lang="ru-RU" sz="3200" b="1" dirty="0" smtClean="0">
                <a:solidFill>
                  <a:srgbClr val="C2590A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3. Ощутите температуру и поверхность, которой они касаются.</a:t>
            </a:r>
          </a:p>
        </p:txBody>
      </p:sp>
      <p:pic>
        <p:nvPicPr>
          <p:cNvPr id="12" name="Рисунок 11" descr="Picture backgroun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195" y="1293223"/>
            <a:ext cx="2842805" cy="25044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46460" y="4675546"/>
            <a:ext cx="118465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srgbClr val="C2590A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4. Постепенно </a:t>
            </a:r>
            <a:r>
              <a:rPr lang="ru-RU" sz="3200" b="1" dirty="0">
                <a:solidFill>
                  <a:srgbClr val="C2590A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переместите свое внимание вверх по всему телу, стараясь ощутить каждую его часть с ног до головы</a:t>
            </a:r>
          </a:p>
        </p:txBody>
      </p:sp>
    </p:spTree>
    <p:extLst>
      <p:ext uri="{BB962C8B-B14F-4D97-AF65-F5344CB8AC3E}">
        <p14:creationId xmlns:p14="http://schemas.microsoft.com/office/powerpoint/2010/main" val="75103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g11de20a92b9_4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325" y="0"/>
            <a:ext cx="1971675" cy="4143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351" y="-26192"/>
            <a:ext cx="12189600" cy="792481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DejaVu Serif Condensed" panose="02060606050605020204" pitchFamily="18" charset="0"/>
                <a:ea typeface="DejaVu Serif Condensed" panose="02060606050605020204" pitchFamily="18" charset="0"/>
                <a:cs typeface="DejaVu Serif Condensed" panose="02060606050605020204" pitchFamily="18" charset="0"/>
              </a:rPr>
              <a:t>Способ 4.</a:t>
            </a:r>
            <a:r>
              <a:rPr lang="ru-RU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DejaVu Serif Condensed" panose="02060606050605020204" pitchFamily="18" charset="0"/>
                <a:ea typeface="DejaVu Serif Condensed" panose="02060606050605020204" pitchFamily="18" charset="0"/>
                <a:cs typeface="DejaVu Serif Condensed" panose="02060606050605020204" pitchFamily="18" charset="0"/>
              </a:rPr>
              <a:t> </a:t>
            </a:r>
            <a:r>
              <a:rPr lang="ru-RU" sz="4000" b="1" dirty="0" smtClean="0">
                <a:solidFill>
                  <a:srgbClr val="FFC000"/>
                </a:solidFill>
                <a:latin typeface="DejaVu Serif Condensed" panose="02060606050605020204" pitchFamily="18" charset="0"/>
                <a:ea typeface="DejaVu Serif Condensed" panose="02060606050605020204" pitchFamily="18" charset="0"/>
                <a:cs typeface="DejaVu Serif Condensed" panose="02060606050605020204" pitchFamily="18" charset="0"/>
              </a:rPr>
              <a:t>Активизируйте другие части мозга</a:t>
            </a:r>
            <a:endParaRPr lang="ru-RU" sz="4000" b="1" dirty="0">
              <a:solidFill>
                <a:srgbClr val="FFC000"/>
              </a:solidFill>
              <a:latin typeface="DejaVu Serif Condensed" panose="02060606050605020204" pitchFamily="18" charset="0"/>
              <a:ea typeface="DejaVu Serif Condensed" panose="02060606050605020204" pitchFamily="18" charset="0"/>
              <a:cs typeface="DejaVu Serif Condensed" panose="02060606050605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80" y="992777"/>
            <a:ext cx="785077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2590A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1. Включите фильм</a:t>
            </a:r>
          </a:p>
          <a:p>
            <a:endParaRPr lang="ru-RU" sz="600" b="1" dirty="0" smtClean="0">
              <a:solidFill>
                <a:srgbClr val="C2590A"/>
              </a:solidFill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  <a:p>
            <a:r>
              <a:rPr lang="ru-RU" sz="3200" b="1" dirty="0" smtClean="0">
                <a:solidFill>
                  <a:srgbClr val="C2590A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2. Почитайте книгу</a:t>
            </a:r>
          </a:p>
          <a:p>
            <a:pPr>
              <a:spcBef>
                <a:spcPts val="600"/>
              </a:spcBef>
            </a:pPr>
            <a:r>
              <a:rPr lang="ru-RU" sz="3200" b="1" dirty="0" smtClean="0">
                <a:solidFill>
                  <a:srgbClr val="C2590A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3. Поговорите с близким человеком.</a:t>
            </a:r>
          </a:p>
          <a:p>
            <a:pPr>
              <a:spcBef>
                <a:spcPts val="600"/>
              </a:spcBef>
            </a:pPr>
            <a:r>
              <a:rPr lang="ru-RU" sz="3200" b="1" dirty="0" smtClean="0">
                <a:solidFill>
                  <a:srgbClr val="C2590A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4. Начните изучать иностранный язык, умножать в уме двузначные числа (как минимум).</a:t>
            </a:r>
          </a:p>
          <a:p>
            <a:pPr>
              <a:spcBef>
                <a:spcPts val="600"/>
              </a:spcBef>
            </a:pPr>
            <a:r>
              <a:rPr lang="ru-RU" sz="3200" b="1" dirty="0" smtClean="0">
                <a:solidFill>
                  <a:srgbClr val="C2590A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5. Начните рисовать, учитесь играть на новом инструменте…</a:t>
            </a:r>
          </a:p>
          <a:p>
            <a:pPr>
              <a:spcBef>
                <a:spcPts val="600"/>
              </a:spcBef>
            </a:pPr>
            <a:endParaRPr lang="ru-RU" sz="3200" b="1" dirty="0" smtClean="0">
              <a:solidFill>
                <a:srgbClr val="C2590A"/>
              </a:solidFill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35782" y="925559"/>
            <a:ext cx="606448" cy="5579744"/>
          </a:xfrm>
          <a:prstGeom prst="rect">
            <a:avLst/>
          </a:prstGeom>
          <a:noFill/>
          <a:ln w="38100">
            <a:solidFill>
              <a:srgbClr val="301FAD"/>
            </a:solidFill>
          </a:ln>
        </p:spPr>
        <p:txBody>
          <a:bodyPr vert="wordArtVert" wrap="square" rtlCol="0">
            <a:spAutoFit/>
          </a:bodyPr>
          <a:lstStyle/>
          <a:p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erif" panose="02060603050605020204" pitchFamily="18" charset="0"/>
              </a:rPr>
              <a:t>Удовольствие!</a:t>
            </a:r>
            <a:endParaRPr lang="ru-RU" sz="24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DejaVu Serif" panose="02060603050605020204" pitchFamily="18" charset="0"/>
              <a:ea typeface="DejaVu Serif" panose="02060603050605020204" pitchFamily="18" charset="0"/>
              <a:cs typeface="DejaVu Serif" panose="02060603050605020204" pitchFamily="18" charset="0"/>
            </a:endParaRPr>
          </a:p>
        </p:txBody>
      </p:sp>
      <p:sp>
        <p:nvSpPr>
          <p:cNvPr id="5" name="Правая фигурная скобка 4"/>
          <p:cNvSpPr/>
          <p:nvPr/>
        </p:nvSpPr>
        <p:spPr>
          <a:xfrm>
            <a:off x="7746274" y="766289"/>
            <a:ext cx="789508" cy="5739014"/>
          </a:xfrm>
          <a:prstGeom prst="rightBrace">
            <a:avLst/>
          </a:prstGeom>
          <a:ln>
            <a:solidFill>
              <a:srgbClr val="301FAD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ru-RU"/>
          </a:p>
        </p:txBody>
      </p:sp>
      <p:pic>
        <p:nvPicPr>
          <p:cNvPr id="9" name="Рисунок 8" descr="Picture background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6" r="25273"/>
          <a:stretch/>
        </p:blipFill>
        <p:spPr bwMode="auto">
          <a:xfrm>
            <a:off x="9325290" y="925559"/>
            <a:ext cx="2866710" cy="55797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623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g11de20a92b9_4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325" y="0"/>
            <a:ext cx="1971675" cy="414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Все только начинается\саморегуляция\photo_2024-08-21_23-35-5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606" y="0"/>
            <a:ext cx="8821784" cy="655755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0006149" y="0"/>
            <a:ext cx="2185851" cy="414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31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g11de20a92b9_4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325" y="0"/>
            <a:ext cx="1971675" cy="4143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0006149" y="0"/>
            <a:ext cx="2185851" cy="414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C:\Users\user\Desktop\Все только начинается\саморегуляция\photo_2024-08-21_23-35-5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167" y="-1"/>
            <a:ext cx="8948056" cy="66620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895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ZColor Simple">
      <a:dk1>
        <a:srgbClr val="000000"/>
      </a:dk1>
      <a:lt1>
        <a:srgbClr val="FFFFFF"/>
      </a:lt1>
      <a:dk2>
        <a:srgbClr val="414141"/>
      </a:dk2>
      <a:lt2>
        <a:srgbClr val="E7E6E6"/>
      </a:lt2>
      <a:accent1>
        <a:srgbClr val="F5C34B"/>
      </a:accent1>
      <a:accent2>
        <a:srgbClr val="F5C34B"/>
      </a:accent2>
      <a:accent3>
        <a:srgbClr val="F5C34B"/>
      </a:accent3>
      <a:accent4>
        <a:srgbClr val="F5C34B"/>
      </a:accent4>
      <a:accent5>
        <a:srgbClr val="F5C34B"/>
      </a:accent5>
      <a:accent6>
        <a:srgbClr val="F5C34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11203</TotalTime>
  <Words>274</Words>
  <Application>Microsoft Office PowerPoint</Application>
  <PresentationFormat>Широкоэкранный</PresentationFormat>
  <Paragraphs>58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7" baseType="lpstr">
      <vt:lpstr>DejaVu Serif</vt:lpstr>
      <vt:lpstr>Open Sans</vt:lpstr>
      <vt:lpstr>Calibri Light</vt:lpstr>
      <vt:lpstr>Wingdings</vt:lpstr>
      <vt:lpstr>Calibri</vt:lpstr>
      <vt:lpstr>DejaVu Serif Condensed</vt:lpstr>
      <vt:lpstr>Lato</vt:lpstr>
      <vt:lpstr>Bebas Neue</vt:lpstr>
      <vt:lpstr>Arial</vt:lpstr>
      <vt:lpstr>Helvetica</vt:lpstr>
      <vt:lpstr>Century</vt:lpstr>
      <vt:lpstr>Office Theme</vt:lpstr>
      <vt:lpstr>Template PresentationGo</vt:lpstr>
      <vt:lpstr>Презентация PowerPoint</vt:lpstr>
      <vt:lpstr>Третий возраст</vt:lpstr>
      <vt:lpstr>УДОВОЛЬСТВИЕ</vt:lpstr>
      <vt:lpstr>Способ 1. Замедлите дыхание</vt:lpstr>
      <vt:lpstr>Способ 2. Переключите внимание на тело</vt:lpstr>
      <vt:lpstr>Способ 3. Попробуйте заземлиться</vt:lpstr>
      <vt:lpstr>Способ 4. Активизируйте другие части мозга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Программы</dc:title>
  <dc:creator>Hellian</dc:creator>
  <cp:lastModifiedBy>Агапова Е.А.</cp:lastModifiedBy>
  <cp:revision>394</cp:revision>
  <cp:lastPrinted>2022-06-17T09:14:55Z</cp:lastPrinted>
  <dcterms:modified xsi:type="dcterms:W3CDTF">2024-08-22T15:02:45Z</dcterms:modified>
</cp:coreProperties>
</file>