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  <p:sldMasterId id="2147483663" r:id="rId2"/>
  </p:sldMasterIdLst>
  <p:notesMasterIdLst>
    <p:notesMasterId r:id="rId10"/>
  </p:notesMasterIdLst>
  <p:sldIdLst>
    <p:sldId id="256" r:id="rId3"/>
    <p:sldId id="315" r:id="rId4"/>
    <p:sldId id="304" r:id="rId5"/>
    <p:sldId id="316" r:id="rId6"/>
    <p:sldId id="317" r:id="rId7"/>
    <p:sldId id="318" r:id="rId8"/>
    <p:sldId id="310" r:id="rId9"/>
  </p:sldIdLst>
  <p:sldSz cx="12192000" cy="6858000"/>
  <p:notesSz cx="6735763" cy="9866313"/>
  <p:embeddedFontLs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Open Sans" panose="020B060402020202020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DejaVu Serif" panose="0206060305060502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Helvetica" panose="020B0604020202020204" pitchFamily="34" charset="0"/>
      <p:regular r:id="rId30"/>
      <p:bold r:id="rId31"/>
      <p:italic r:id="rId32"/>
      <p:boldItalic r:id="rId33"/>
    </p:embeddedFont>
    <p:embeddedFont>
      <p:font typeface="Century" panose="02040604050505020304" pitchFamily="18" charset="0"/>
      <p:regular r:id="rId34"/>
    </p:embeddedFont>
    <p:embeddedFont>
      <p:font typeface="Bebas Neue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792">
          <p15:clr>
            <a:srgbClr val="A4A3A4"/>
          </p15:clr>
        </p15:guide>
        <p15:guide id="4" pos="6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590A"/>
    <a:srgbClr val="F4D938"/>
    <a:srgbClr val="CC9900"/>
    <a:srgbClr val="808000"/>
    <a:srgbClr val="669900"/>
    <a:srgbClr val="F66A92"/>
    <a:srgbClr val="E5A7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33EFDD-25A9-449E-9CB8-21431BC7496F}">
  <a:tblStyle styleId="{A133EFDD-25A9-449E-9CB8-21431BC7496F}" styleName="Table_0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5C25FA-F75F-498B-854A-EC534B5920A4}" styleName="Table_1">
    <a:wholeTbl>
      <a:tcTxStyle b="off" i="off">
        <a:font>
          <a:latin typeface="Lato"/>
          <a:ea typeface="Lato"/>
          <a:cs typeface="Lato"/>
        </a:font>
        <a:schemeClr val="lt1"/>
      </a:tcTxStyle>
      <a:tcStyle>
        <a:tcBdr>
          <a:left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AE3C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lastCol>
    <a:firstCol>
      <a:tcTxStyle b="on" i="off"/>
      <a:tcStyle>
        <a:tcBdr>
          <a:right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firstCol>
    <a:lastRow>
      <a:tcTxStyle b="on" i="off"/>
      <a:tcStyle>
        <a:tcBdr>
          <a:top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eCell>
    <a:swCell>
      <a:tcTxStyle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swCell>
    <a:firstRow>
      <a:tcTxStyle b="on" i="off"/>
      <a:tcStyle>
        <a:tcBdr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neCell>
    <a:nwCell>
      <a:tcTxStyle/>
      <a:tcStyle>
        <a:tcBdr/>
      </a:tcStyle>
    </a:nwCell>
  </a:tblStyle>
  <a:tblStyle styleId="{F387EE85-C931-4D31-8736-81AD00B72170}" styleName="Table_2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BE9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9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8D02B3-4A98-41ED-8DC0-8AED034BAC74}" styleName="Table_3">
    <a:wholeTbl>
      <a:tcTxStyle b="off" i="off">
        <a:font>
          <a:latin typeface="Lato"/>
          <a:ea typeface="Lato"/>
          <a:cs typeface="La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4E8"/>
          </a:solidFill>
        </a:fill>
      </a:tcStyle>
    </a:wholeTbl>
    <a:band1H>
      <a:tcTxStyle/>
      <a:tcStyle>
        <a:tcBdr/>
        <a:fill>
          <a:solidFill>
            <a:srgbClr val="FBE9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9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Lato"/>
          <a:ea typeface="Lato"/>
          <a:cs typeface="La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Lato"/>
          <a:ea typeface="Lato"/>
          <a:cs typeface="La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1E61D20-F48B-47E4-867C-2C6190045C62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775" autoAdjust="0"/>
  </p:normalViewPr>
  <p:slideViewPr>
    <p:cSldViewPr snapToGrid="0">
      <p:cViewPr varScale="1">
        <p:scale>
          <a:sx n="102" d="100"/>
          <a:sy n="102" d="100"/>
        </p:scale>
        <p:origin x="138" y="402"/>
      </p:cViewPr>
      <p:guideLst>
        <p:guide orient="horz" pos="2160"/>
        <p:guide pos="3840"/>
        <p:guide pos="792"/>
        <p:guide pos="6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bleStyles" Target="tableStyle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321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1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362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898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534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259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de20a92b9_4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de20a92b9_4_6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11de20a92b9_4_6:notes"/>
          <p:cNvSpPr txBox="1">
            <a:spLocks noGrp="1"/>
          </p:cNvSpPr>
          <p:nvPr>
            <p:ph type="sldNum" idx="12"/>
          </p:nvPr>
        </p:nvSpPr>
        <p:spPr>
          <a:xfrm>
            <a:off x="3815372" y="9371284"/>
            <a:ext cx="2918831" cy="494934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429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584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00" y="0"/>
            <a:ext cx="12189600" cy="79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405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200" y="0"/>
            <a:ext cx="12189600" cy="79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320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1485563" y="6213475"/>
            <a:ext cx="463550" cy="465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11536363" y="6254750"/>
            <a:ext cx="3619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277813" y="6215063"/>
            <a:ext cx="18430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GRAPHIC</a:t>
            </a:r>
            <a:r>
              <a:rPr lang="ru-RU" sz="2400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BULB</a:t>
            </a: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.com</a:t>
            </a:r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1876516" y="2102898"/>
            <a:ext cx="2075688" cy="2075688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6"/>
          <p:cNvSpPr>
            <a:spLocks noGrp="1"/>
          </p:cNvSpPr>
          <p:nvPr>
            <p:ph type="pic" idx="3"/>
          </p:nvPr>
        </p:nvSpPr>
        <p:spPr>
          <a:xfrm>
            <a:off x="5059321" y="2102898"/>
            <a:ext cx="2075688" cy="2075688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6"/>
          <p:cNvSpPr>
            <a:spLocks noGrp="1"/>
          </p:cNvSpPr>
          <p:nvPr>
            <p:ph type="pic" idx="4"/>
          </p:nvPr>
        </p:nvSpPr>
        <p:spPr>
          <a:xfrm>
            <a:off x="8239796" y="2102898"/>
            <a:ext cx="2075688" cy="207568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1485563" y="6213475"/>
            <a:ext cx="463550" cy="465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11536363" y="6254750"/>
            <a:ext cx="361950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8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8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277813" y="6215063"/>
            <a:ext cx="1843087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GRAPHIC</a:t>
            </a:r>
            <a:r>
              <a:rPr lang="ru-RU" sz="2400" b="1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BULB</a:t>
            </a:r>
            <a:r>
              <a:rPr lang="ru-RU" sz="2400" b="1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rPr>
              <a:t>.com</a:t>
            </a:r>
            <a:endParaRPr/>
          </a:p>
        </p:txBody>
      </p: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0" y="2110761"/>
            <a:ext cx="12192000" cy="26364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00" y="0"/>
            <a:ext cx="12189600" cy="792481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/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6642000"/>
            <a:ext cx="12189600" cy="216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0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8" r:id="rId5"/>
    <p:sldLayoutId id="2147483659" r:id="rId6"/>
    <p:sldLayoutId id="2147483660" r:id="rId7"/>
    <p:sldLayoutId id="2147483661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3200" kern="1200" spc="150" dirty="0">
                <a:solidFill>
                  <a:prstClr val="white">
                    <a:lumMod val="75000"/>
                  </a:prstClr>
                </a:solidFill>
              </a:rPr>
              <a:t>www.</a:t>
            </a:r>
            <a:r>
              <a:rPr lang="en-US" sz="3200" kern="1200" spc="150" dirty="0">
                <a:solidFill>
                  <a:prstClr val="black">
                    <a:lumMod val="85000"/>
                    <a:lumOff val="15000"/>
                  </a:prstClr>
                </a:solidFill>
              </a:rPr>
              <a:t>presentationgo</a:t>
            </a:r>
            <a:r>
              <a:rPr lang="en-US" sz="3200" kern="1200" spc="150" dirty="0">
                <a:solidFill>
                  <a:prstClr val="white">
                    <a:lumMod val="75000"/>
                  </a:prstClr>
                </a:solidFill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100" kern="1200" dirty="0">
                <a:solidFill>
                  <a:srgbClr val="555555"/>
                </a:solidFill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lang="en-US" sz="1100" kern="1200" dirty="0">
                <a:solidFill>
                  <a:srgbClr val="A5CD28"/>
                </a:solidFill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lang="en-US" sz="11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Tx/>
                <a:buFontTx/>
                <a:buNone/>
              </a:pPr>
              <a:r>
                <a:rPr lang="en-US" sz="1000" kern="1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308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49584" y="927310"/>
            <a:ext cx="8642416" cy="5921507"/>
            <a:chOff x="3565258" y="982215"/>
            <a:chExt cx="8626740" cy="5921507"/>
          </a:xfrm>
        </p:grpSpPr>
        <p:sp>
          <p:nvSpPr>
            <p:cNvPr id="60" name="Google Shape;60;p9"/>
            <p:cNvSpPr/>
            <p:nvPr/>
          </p:nvSpPr>
          <p:spPr>
            <a:xfrm>
              <a:off x="4603297" y="982215"/>
              <a:ext cx="7588701" cy="2480908"/>
            </a:xfrm>
            <a:prstGeom prst="rect">
              <a:avLst/>
            </a:prstGeom>
            <a:solidFill>
              <a:srgbClr val="AEAB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6600" b="1" i="0" u="none" strike="noStrike" dirty="0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DejaVu Serif" panose="02060603050605020204" pitchFamily="18" charset="0"/>
                  <a:ea typeface="DejaVu Serif" panose="02060603050605020204" pitchFamily="18" charset="0"/>
                  <a:cs typeface="DejaVu Serif" panose="02060603050605020204" pitchFamily="18" charset="0"/>
                  <a:sym typeface="Lato"/>
                </a:rPr>
                <a:t>ВСЁ ТОЛЬКО НАЧИНАЕТСЯ</a:t>
              </a:r>
              <a:endParaRPr sz="6600" b="1" i="0" u="none" strike="noStrik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565258" y="3463123"/>
              <a:ext cx="8626739" cy="3440599"/>
              <a:chOff x="3565258" y="3463285"/>
              <a:chExt cx="8626739" cy="3440599"/>
            </a:xfrm>
          </p:grpSpPr>
          <p:sp>
            <p:nvSpPr>
              <p:cNvPr id="16" name="Google Shape;57;p9"/>
              <p:cNvSpPr/>
              <p:nvPr/>
            </p:nvSpPr>
            <p:spPr>
              <a:xfrm>
                <a:off x="3565258" y="4565634"/>
                <a:ext cx="8626739" cy="233825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i="0" u="none" strike="noStrike" cap="none" dirty="0">
                  <a:solidFill>
                    <a:srgbClr val="FF0000"/>
                  </a:solidFill>
                  <a:latin typeface="DejaVu Serif" panose="02060603050605020204" pitchFamily="18" charset="0"/>
                  <a:ea typeface="DejaVu Serif" panose="02060603050605020204" pitchFamily="18" charset="0"/>
                  <a:cs typeface="DejaVu Serif" panose="02060603050605020204" pitchFamily="18" charset="0"/>
                  <a:sym typeface="Lato"/>
                </a:endParaRPr>
              </a:p>
            </p:txBody>
          </p:sp>
          <p:sp>
            <p:nvSpPr>
              <p:cNvPr id="15" name="Google Shape;59;p9"/>
              <p:cNvSpPr/>
              <p:nvPr/>
            </p:nvSpPr>
            <p:spPr>
              <a:xfrm>
                <a:off x="4132414" y="3463285"/>
                <a:ext cx="8059583" cy="27764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SzPts val="2000"/>
                  <a:defRPr/>
                </a:pPr>
                <a:r>
                  <a:rPr lang="ru-RU" sz="3600" b="1" dirty="0" smtClean="0">
                    <a:solidFill>
                      <a:srgbClr val="C00000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</a:rPr>
                  <a:t>Елена Владимировна Фатова,</a:t>
                </a:r>
              </a:p>
              <a:p>
                <a:pPr algn="ctr">
                  <a:buSzPts val="2000"/>
                  <a:defRPr/>
                </a:pPr>
                <a:r>
                  <a:rPr lang="ru-RU" sz="2400" b="1" dirty="0">
                    <a:solidFill>
                      <a:srgbClr val="C00000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</a:rPr>
                  <a:t>п</a:t>
                </a:r>
                <a:r>
                  <a:rPr lang="ru-RU" sz="2400" b="1" dirty="0" smtClean="0">
                    <a:solidFill>
                      <a:srgbClr val="C00000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</a:rPr>
                  <a:t>сихолог СОГБУ </a:t>
                </a:r>
              </a:p>
              <a:p>
                <a:pPr algn="ctr">
                  <a:buSzPts val="2000"/>
                  <a:defRPr/>
                </a:pPr>
                <a:r>
                  <a:rPr lang="ru-RU" sz="2400" b="1" dirty="0" smtClean="0">
                    <a:solidFill>
                      <a:srgbClr val="C00000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</a:rPr>
                  <a:t>«Вяземский ДИПИ»</a:t>
                </a:r>
                <a:endParaRPr lang="ru-RU" sz="2400" b="1" dirty="0">
                  <a:solidFill>
                    <a:srgbClr val="C00000"/>
                  </a:solidFill>
                  <a:latin typeface="DejaVu Serif" panose="02060603050605020204" pitchFamily="18" charset="0"/>
                  <a:ea typeface="DejaVu Serif" panose="02060603050605020204" pitchFamily="18" charset="0"/>
                  <a:cs typeface="DejaVu Serif" panose="02060603050605020204" pitchFamily="18" charset="0"/>
                </a:endParaRPr>
              </a:p>
            </p:txBody>
          </p:sp>
        </p:grpSp>
      </p:grpSp>
      <p:sp>
        <p:nvSpPr>
          <p:cNvPr id="20" name="Google Shape;66;p9"/>
          <p:cNvSpPr/>
          <p:nvPr/>
        </p:nvSpPr>
        <p:spPr>
          <a:xfrm>
            <a:off x="7807897" y="6184669"/>
            <a:ext cx="1577171" cy="61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" panose="02040604050505020304" pitchFamily="18" charset="0"/>
                <a:ea typeface="Lato"/>
                <a:cs typeface="Lato"/>
                <a:sym typeface="Lato"/>
              </a:rPr>
              <a:t>2024</a:t>
            </a: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" panose="020406040505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32264" y="324197"/>
            <a:ext cx="2327562" cy="2003367"/>
            <a:chOff x="432263" y="324197"/>
            <a:chExt cx="2360813" cy="2128058"/>
          </a:xfrm>
        </p:grpSpPr>
        <p:sp>
          <p:nvSpPr>
            <p:cNvPr id="26" name="Прямоугольник 25"/>
            <p:cNvSpPr/>
            <p:nvPr/>
          </p:nvSpPr>
          <p:spPr>
            <a:xfrm rot="10800000">
              <a:off x="432263" y="324197"/>
              <a:ext cx="2360813" cy="2128058"/>
            </a:xfrm>
            <a:prstGeom prst="rect">
              <a:avLst/>
            </a:prstGeom>
          </p:spPr>
          <p:txBody>
            <a:bodyPr wrap="none">
              <a:prstTxWarp prst="textCircle">
                <a:avLst>
                  <a:gd name="adj" fmla="val 334779"/>
                </a:avLst>
              </a:prstTxWarp>
              <a:spAutoFit/>
            </a:bodyPr>
            <a:lstStyle/>
            <a:p>
              <a:r>
                <a:rPr lang="ru-RU" sz="4400" b="1" dirty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DejaVu Serif" panose="02060603050605020204" pitchFamily="18" charset="0"/>
                  <a:ea typeface="DejaVu Serif" panose="02060603050605020204" pitchFamily="18" charset="0"/>
                  <a:cs typeface="DejaVu Serif" panose="02060603050605020204" pitchFamily="18" charset="0"/>
                </a:rPr>
                <a:t>Время новых возможностей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55960" y="801903"/>
              <a:ext cx="223711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6000" b="1" dirty="0" smtClean="0">
                  <a:solidFill>
                    <a:srgbClr val="FF0000"/>
                  </a:solidFill>
                  <a:latin typeface="DejaVu Serif" panose="02060603050605020204" pitchFamily="18" charset="0"/>
                  <a:ea typeface="DejaVu Serif" panose="02060603050605020204" pitchFamily="18" charset="0"/>
                  <a:cs typeface="DejaVu Serif" panose="02060603050605020204" pitchFamily="18" charset="0"/>
                </a:rPr>
                <a:t> 55</a:t>
              </a:r>
              <a:r>
                <a:rPr lang="ru-RU" sz="6000" b="1" dirty="0">
                  <a:solidFill>
                    <a:srgbClr val="FF0000"/>
                  </a:solidFill>
                  <a:latin typeface="DejaVu Serif" panose="02060603050605020204" pitchFamily="18" charset="0"/>
                  <a:ea typeface="DejaVu Serif" panose="02060603050605020204" pitchFamily="18" charset="0"/>
                  <a:cs typeface="DejaVu Serif" panose="02060603050605020204" pitchFamily="18" charset="0"/>
                </a:rPr>
                <a:t>+</a:t>
              </a:r>
              <a:endParaRPr lang="ru-RU" sz="6000" dirty="0"/>
            </a:p>
          </p:txBody>
        </p:sp>
      </p:grpSp>
      <p:pic>
        <p:nvPicPr>
          <p:cNvPr id="30" name="Рисунок 29" descr="Pictur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9622"/>
          <a:stretch/>
        </p:blipFill>
        <p:spPr bwMode="auto">
          <a:xfrm>
            <a:off x="116378" y="2691274"/>
            <a:ext cx="3433205" cy="3343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Основа счастливой жизни 55+</a:t>
            </a:r>
            <a:endParaRPr sz="4000" b="1" dirty="0">
              <a:solidFill>
                <a:schemeClr val="accent2">
                  <a:lumMod val="75000"/>
                </a:schemeClr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00" y="761310"/>
            <a:ext cx="12219352" cy="6065518"/>
            <a:chOff x="-27354" y="792482"/>
            <a:chExt cx="12219352" cy="6065518"/>
          </a:xfrm>
        </p:grpSpPr>
        <p:sp>
          <p:nvSpPr>
            <p:cNvPr id="76" name="Google Shape;76;p10"/>
            <p:cNvSpPr/>
            <p:nvPr/>
          </p:nvSpPr>
          <p:spPr>
            <a:xfrm>
              <a:off x="-2" y="6665920"/>
              <a:ext cx="12192000" cy="19208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27354" y="792482"/>
              <a:ext cx="12218153" cy="5873438"/>
              <a:chOff x="-27054" y="768164"/>
              <a:chExt cx="12084202" cy="5873438"/>
            </a:xfrm>
          </p:grpSpPr>
          <p:sp>
            <p:nvSpPr>
              <p:cNvPr id="79" name="Google Shape;79;p10"/>
              <p:cNvSpPr txBox="1"/>
              <p:nvPr/>
            </p:nvSpPr>
            <p:spPr>
              <a:xfrm>
                <a:off x="496274" y="4644913"/>
                <a:ext cx="2150190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-27054" y="768164"/>
                <a:ext cx="12084202" cy="5873438"/>
                <a:chOff x="3243" y="891120"/>
                <a:chExt cx="5667403" cy="2678569"/>
              </a:xfrm>
            </p:grpSpPr>
            <p:sp>
              <p:nvSpPr>
                <p:cNvPr id="11" name="Google Shape;357;p18"/>
                <p:cNvSpPr/>
                <p:nvPr/>
              </p:nvSpPr>
              <p:spPr>
                <a:xfrm>
                  <a:off x="3243" y="891120"/>
                  <a:ext cx="2839039" cy="267856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D0CEC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ru-RU" sz="900" b="1" dirty="0" smtClean="0">
                    <a:solidFill>
                      <a:schemeClr val="dk1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  <a:sym typeface="Lato"/>
                  </a:endParaRPr>
                </a:p>
                <a:p>
                  <a:pPr marL="0" marR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3600" b="1" spc="-100" dirty="0" smtClean="0">
                      <a:solidFill>
                        <a:schemeClr val="accent2">
                          <a:lumMod val="75000"/>
                        </a:schemeClr>
                      </a:solidFill>
                      <a:latin typeface="DejaVu Serif" panose="02060603050605020204" pitchFamily="18" charset="0"/>
                      <a:ea typeface="DejaVu Serif" panose="02060603050605020204" pitchFamily="18" charset="0"/>
                      <a:cs typeface="DejaVu Serif" panose="02060603050605020204" pitchFamily="18" charset="0"/>
                      <a:sym typeface="Lato"/>
                    </a:rPr>
                    <a:t>Социальная активность</a:t>
                  </a:r>
                  <a:endParaRPr lang="ru-RU" sz="3600" b="1" spc="-100" dirty="0">
                    <a:solidFill>
                      <a:schemeClr val="accent2">
                        <a:lumMod val="75000"/>
                      </a:schemeClr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  <a:sym typeface="Lato"/>
                  </a:endParaRPr>
                </a:p>
              </p:txBody>
            </p:sp>
            <p:sp>
              <p:nvSpPr>
                <p:cNvPr id="12" name="Google Shape;365;p18"/>
                <p:cNvSpPr/>
                <p:nvPr/>
              </p:nvSpPr>
              <p:spPr>
                <a:xfrm>
                  <a:off x="2842282" y="891120"/>
                  <a:ext cx="2828364" cy="267856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BE6B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lang="ru-RU" sz="700" dirty="0">
                    <a:solidFill>
                      <a:schemeClr val="dk1"/>
                    </a:solidFill>
                    <a:latin typeface="Lato"/>
                    <a:ea typeface="Lato"/>
                    <a:cs typeface="Lato"/>
                    <a:sym typeface="Lato"/>
                  </a:endParaRPr>
                </a:p>
                <a:p>
                  <a:pPr lvl="0" algn="r"/>
                  <a:r>
                    <a:rPr lang="ru-RU" sz="3600" b="1" spc="-100" dirty="0" smtClean="0">
                      <a:solidFill>
                        <a:srgbClr val="C2590A"/>
                      </a:solidFill>
                      <a:latin typeface="DejaVu Serif" panose="02060603050605020204" pitchFamily="18" charset="0"/>
                      <a:ea typeface="DejaVu Serif" panose="02060603050605020204" pitchFamily="18" charset="0"/>
                      <a:cs typeface="DejaVu Serif" panose="02060603050605020204" pitchFamily="18" charset="0"/>
                    </a:rPr>
                    <a:t>Интеллектуальная активность и любознательность</a:t>
                  </a:r>
                  <a:endParaRPr sz="3600" b="1" spc="-100" dirty="0">
                    <a:solidFill>
                      <a:srgbClr val="C2590A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</a:endParaRPr>
                </a:p>
              </p:txBody>
            </p:sp>
            <p:sp>
              <p:nvSpPr>
                <p:cNvPr id="13" name="Равнобедренный треугольник 12"/>
                <p:cNvSpPr/>
                <p:nvPr/>
              </p:nvSpPr>
              <p:spPr>
                <a:xfrm>
                  <a:off x="15930" y="1630353"/>
                  <a:ext cx="5654716" cy="1939336"/>
                </a:xfrm>
                <a:prstGeom prst="triangle">
                  <a:avLst>
                    <a:gd name="adj" fmla="val 49874"/>
                  </a:avLst>
                </a:prstGeom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>
                  <a:prstTxWarp prst="textSlantUp">
                    <a:avLst/>
                  </a:prstTxWarp>
                </a:bodyPr>
                <a:lstStyle/>
                <a:p>
                  <a:pPr algn="ctr"/>
                  <a:endParaRPr lang="ru-RU" dirty="0">
                    <a:solidFill>
                      <a:srgbClr val="C2590A"/>
                    </a:solidFill>
                    <a:latin typeface="DejaVu Serif" panose="02060603050605020204" pitchFamily="18" charset="0"/>
                    <a:ea typeface="DejaVu Serif" panose="02060603050605020204" pitchFamily="18" charset="0"/>
                    <a:cs typeface="DejaVu Serif" panose="02060603050605020204" pitchFamily="18" charset="0"/>
                  </a:endParaRPr>
                </a:p>
              </p:txBody>
            </p:sp>
            <p:sp>
              <p:nvSpPr>
                <p:cNvPr id="15" name="Google Shape;375;p18"/>
                <p:cNvSpPr/>
                <p:nvPr/>
              </p:nvSpPr>
              <p:spPr>
                <a:xfrm>
                  <a:off x="1203623" y="2420799"/>
                  <a:ext cx="3044813" cy="819312"/>
                </a:xfrm>
                <a:prstGeom prst="roundRect">
                  <a:avLst>
                    <a:gd name="adj" fmla="val 0"/>
                  </a:avLst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lvl="0" algn="ctr"/>
                  <a:endParaRPr lang="ru-RU" sz="1600" b="1" dirty="0">
                    <a:solidFill>
                      <a:schemeClr val="dk1"/>
                    </a:solidFill>
                    <a:latin typeface="Lato" panose="020B0604020202020204" charset="0"/>
                    <a:ea typeface="Lato" panose="020B0604020202020204" charset="0"/>
                    <a:cs typeface="Lato" panose="020B0604020202020204" charset="0"/>
                    <a:sym typeface="Lato"/>
                  </a:endParaRPr>
                </a:p>
              </p:txBody>
            </p:sp>
          </p:grpSp>
        </p:grpSp>
      </p:grpSp>
      <p:sp>
        <p:nvSpPr>
          <p:cNvPr id="18" name="Google Shape;350;p18"/>
          <p:cNvSpPr/>
          <p:nvPr/>
        </p:nvSpPr>
        <p:spPr>
          <a:xfrm rot="5400000">
            <a:off x="4019287" y="2004788"/>
            <a:ext cx="4033123" cy="1546168"/>
          </a:xfrm>
          <a:prstGeom prst="roundRect">
            <a:avLst>
              <a:gd name="adj" fmla="val 2244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vert270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З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Д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О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Р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О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В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Ь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  <a:sym typeface="Lato"/>
              </a:rPr>
              <a:t>Е</a:t>
            </a:r>
            <a:endParaRPr lang="ru-RU" sz="3200" b="1" dirty="0">
              <a:solidFill>
                <a:srgbClr val="FF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  <a:sym typeface="Lato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9517281">
            <a:off x="1389784" y="4762708"/>
            <a:ext cx="3656048" cy="812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Т</a:t>
            </a:r>
            <a:r>
              <a:rPr lang="ru-RU" sz="3600" b="1" dirty="0" smtClean="0"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ворчество</a:t>
            </a:r>
            <a:endParaRPr lang="ru-RU" sz="3600" b="1" dirty="0"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72852">
            <a:off x="6747725" y="4669232"/>
            <a:ext cx="4421747" cy="721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Чувство юмора</a:t>
            </a:r>
            <a:endParaRPr lang="ru-RU" sz="3600" b="1" dirty="0"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pic>
        <p:nvPicPr>
          <p:cNvPr id="17" name="Рисунок 16" descr="Picture backgroun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3609">
            <a:off x="418006" y="2468359"/>
            <a:ext cx="2968770" cy="2080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Picture backgroun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854">
            <a:off x="9155307" y="3275977"/>
            <a:ext cx="2675800" cy="16790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Рисунок 21" descr="Picture background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1"/>
          <a:stretch/>
        </p:blipFill>
        <p:spPr bwMode="auto">
          <a:xfrm>
            <a:off x="4242819" y="4758964"/>
            <a:ext cx="375793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337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79248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Меняем мышление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203" y="1338349"/>
            <a:ext cx="11529753" cy="4710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44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Не живите прошлым!   </a:t>
            </a:r>
            <a:endParaRPr lang="ru-RU" sz="4400" b="1" dirty="0" smtClean="0">
              <a:solidFill>
                <a:srgbClr val="C00000"/>
              </a:solidFill>
              <a:latin typeface="Cambria Math" panose="02040503050406030204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742950" indent="-742950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ru-RU" sz="4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Общайтесь</a:t>
            </a:r>
            <a:r>
              <a:rPr lang="ru-RU" sz="44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! 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Избегайте стресса! </a:t>
            </a:r>
            <a:endParaRPr lang="ru-RU" sz="4400" b="1" dirty="0" smtClean="0">
              <a:solidFill>
                <a:srgbClr val="C00000"/>
              </a:solidFill>
              <a:latin typeface="Cambria Math" panose="02040503050406030204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742950" indent="-742950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Занимайтесь </a:t>
            </a:r>
            <a:r>
              <a:rPr lang="ru-RU" sz="44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хобби! </a:t>
            </a:r>
            <a:endParaRPr lang="ru-RU" sz="4400" b="1" dirty="0" smtClean="0">
              <a:solidFill>
                <a:srgbClr val="C00000"/>
              </a:solidFill>
              <a:latin typeface="Cambria Math" panose="02040503050406030204" pitchFamily="18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742950" indent="-742950">
              <a:lnSpc>
                <a:spcPct val="115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400" b="1" dirty="0" smtClean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Расширяйте </a:t>
            </a:r>
            <a:r>
              <a:rPr lang="ru-RU" sz="44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кругозор!</a:t>
            </a:r>
            <a:r>
              <a:rPr lang="ru-RU" sz="4400" dirty="0"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07000"/>
              </a:lnSpc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4400" b="1" dirty="0">
                <a:solidFill>
                  <a:srgbClr val="C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Всегда сохраняйте чувство юмора!</a:t>
            </a: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Picture backgroun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5" t="17827" r="5858" b="6275"/>
          <a:stretch/>
        </p:blipFill>
        <p:spPr bwMode="auto">
          <a:xfrm rot="381802">
            <a:off x="9741108" y="76342"/>
            <a:ext cx="2201856" cy="20470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46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79248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Следим за здоровьем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4554" y="1181717"/>
            <a:ext cx="1178744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ДВИЖЕНИЕ – ЖИЗНЬ!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ходьба</a:t>
            </a:r>
            <a:endParaRPr lang="ru-RU" sz="2800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342900" lvl="0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работа в саду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медленная езда на велосипеде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народные, классические, популярные танцы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занятия йогой, упражнения на баланс, растяжку, силовые упражнения с небольшим весом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настольный парный теннис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подъем по лестнице пешком</a:t>
            </a:r>
          </a:p>
          <a:p>
            <a:pPr marL="342900" lvl="0" indent="-342900">
              <a:lnSpc>
                <a:spcPct val="115000"/>
              </a:lnSpc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ru-RU" sz="2800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плавание</a:t>
            </a:r>
            <a:endParaRPr lang="ru-RU" sz="2800" dirty="0">
              <a:solidFill>
                <a:srgbClr val="C00000"/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pic>
        <p:nvPicPr>
          <p:cNvPr id="5" name="Рисунок 4" descr="C:\Users\grave\AppData\Local\Packages\Microsoft.Windows.Photos_8wekyb3d8bbwe\TempState\ShareServiceTempFolder\i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66013" r="66011" b="5229"/>
          <a:stretch/>
        </p:blipFill>
        <p:spPr bwMode="auto">
          <a:xfrm>
            <a:off x="10440069" y="-26192"/>
            <a:ext cx="1763857" cy="16548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grave\AppData\Local\Packages\Microsoft.Windows.Photos_8wekyb3d8bbwe\TempState\ShareServiceTempFolder\i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1" t="66503" r="36601" b="6046"/>
          <a:stretch/>
        </p:blipFill>
        <p:spPr bwMode="auto">
          <a:xfrm>
            <a:off x="-34816" y="-131593"/>
            <a:ext cx="1712422" cy="1795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862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79248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Стимулируем когнитивные функции мозга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735" y="792481"/>
            <a:ext cx="11995265" cy="6365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Разуч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иваем стихотворения, </a:t>
            </a:r>
            <a:r>
              <a:rPr lang="ru-RU" sz="36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решаем </a:t>
            </a:r>
            <a:r>
              <a:rPr lang="ru-RU" sz="3600" b="1" dirty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математические </a:t>
            </a:r>
            <a:r>
              <a:rPr lang="ru-RU" sz="36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задачи, головоломки и т.д. </a:t>
            </a:r>
            <a:endParaRPr lang="ru-RU" sz="3600" b="1" dirty="0" smtClean="0">
              <a:solidFill>
                <a:srgbClr val="C00000"/>
              </a:solidFill>
              <a:effectLst/>
              <a:latin typeface="DejaVu Serif" panose="02060603050605020204" pitchFamily="18" charset="0"/>
              <a:ea typeface="DejaVu Serif" panose="02060603050605020204" pitchFamily="18" charset="0"/>
              <a:cs typeface="DejaVu Serif" panose="02060603050605020204" pitchFamily="18" charset="0"/>
            </a:endParaRP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Делаем перестановку, ходим с закрытыми глазами по дому.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Слушаем необычную музыку.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Учимся тому, о чем всегда мечтали! Шахматы, компьютерные игры, иностранные языки и т.д.</a:t>
            </a:r>
          </a:p>
          <a:p>
            <a:pPr marL="742950" indent="-74295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DejaVu Serif" panose="02060603050605020204" pitchFamily="18" charset="0"/>
                <a:ea typeface="DejaVu Serif" panose="02060603050605020204" pitchFamily="18" charset="0"/>
                <a:cs typeface="DejaVu Serif" panose="02060603050605020204" pitchFamily="18" charset="0"/>
              </a:rPr>
              <a:t>Пишем или рисуем другой рукой…</a:t>
            </a:r>
          </a:p>
          <a:p>
            <a:pPr marL="742950" indent="-742950">
              <a:lnSpc>
                <a:spcPct val="115000"/>
              </a:lnSpc>
              <a:buFont typeface="Wingdings" panose="05000000000000000000" pitchFamily="2" charset="2"/>
              <a:buChar char="q"/>
            </a:pPr>
            <a:endParaRPr lang="ru-RU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1de20a92b9_4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325" y="0"/>
            <a:ext cx="1971675" cy="414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51" y="-26192"/>
            <a:ext cx="12189600" cy="792481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Строим день по правилам!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4" name="Рисунок 3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07" t="69718" r="5132" b="7277"/>
          <a:stretch/>
        </p:blipFill>
        <p:spPr bwMode="auto">
          <a:xfrm>
            <a:off x="1311635" y="4324301"/>
            <a:ext cx="2497369" cy="1999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7841" r="74173" b="58919"/>
          <a:stretch/>
        </p:blipFill>
        <p:spPr bwMode="auto">
          <a:xfrm>
            <a:off x="1154854" y="1610887"/>
            <a:ext cx="2497369" cy="2234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17840" r="52152" b="58686"/>
          <a:stretch/>
        </p:blipFill>
        <p:spPr bwMode="auto">
          <a:xfrm rot="1223366">
            <a:off x="8744425" y="1295040"/>
            <a:ext cx="2825115" cy="223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43970" r="74127" b="33166"/>
          <a:stretch/>
        </p:blipFill>
        <p:spPr bwMode="auto">
          <a:xfrm>
            <a:off x="4801165" y="1228487"/>
            <a:ext cx="2702272" cy="1785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69718" r="74172" b="7512"/>
          <a:stretch/>
        </p:blipFill>
        <p:spPr bwMode="auto">
          <a:xfrm>
            <a:off x="8652380" y="4182984"/>
            <a:ext cx="2825115" cy="20094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1" t="43662" r="50828" b="33099"/>
          <a:stretch/>
        </p:blipFill>
        <p:spPr bwMode="auto">
          <a:xfrm>
            <a:off x="4966826" y="4058294"/>
            <a:ext cx="2702272" cy="20094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Picture backgroun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0" t="69718" r="50994" b="7512"/>
          <a:stretch/>
        </p:blipFill>
        <p:spPr bwMode="auto">
          <a:xfrm>
            <a:off x="214613" y="64057"/>
            <a:ext cx="2477193" cy="1617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10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1491869"/>
            <a:ext cx="12191999" cy="5134208"/>
            <a:chOff x="1" y="1500182"/>
            <a:chExt cx="12191999" cy="5134208"/>
          </a:xfrm>
        </p:grpSpPr>
        <p:sp>
          <p:nvSpPr>
            <p:cNvPr id="405" name="Google Shape;405;p21"/>
            <p:cNvSpPr/>
            <p:nvPr/>
          </p:nvSpPr>
          <p:spPr>
            <a:xfrm>
              <a:off x="1" y="5367281"/>
              <a:ext cx="12191999" cy="1267109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 smtClean="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   </a:t>
              </a:r>
              <a:endParaRPr sz="18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07" name="Google Shape;407;p21"/>
            <p:cNvSpPr txBox="1"/>
            <p:nvPr/>
          </p:nvSpPr>
          <p:spPr>
            <a:xfrm>
              <a:off x="3065362" y="5616114"/>
              <a:ext cx="6061276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4400" dirty="0">
                  <a:solidFill>
                    <a:srgbClr val="F8DA92"/>
                  </a:solidFill>
                  <a:latin typeface="Lato" panose="020B0604020202020204" charset="0"/>
                  <a:ea typeface="Lato" panose="020B0604020202020204" charset="0"/>
                  <a:cs typeface="Lato" panose="020B0604020202020204" charset="0"/>
                  <a:sym typeface="Bebas Neue"/>
                </a:rPr>
                <a:t>Спасибо за внимание!</a:t>
              </a:r>
              <a:endParaRPr sz="4400" dirty="0">
                <a:solidFill>
                  <a:srgbClr val="F8DA92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Bebas Neue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867090" y="983216"/>
              <a:ext cx="2448856" cy="3482788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pPr algn="ctr"/>
              <a:endParaRPr lang="ru-RU" sz="6600" u="sng" dirty="0">
                <a:solidFill>
                  <a:srgbClr val="C00000"/>
                </a:solidFill>
                <a:latin typeface="Century" panose="02040604050505020304" pitchFamily="18" charset="0"/>
              </a:endParaRPr>
            </a:p>
          </p:txBody>
        </p:sp>
      </p:grpSp>
      <p:pic>
        <p:nvPicPr>
          <p:cNvPr id="11" name="Рисунок 10" descr="C:\Users\user\Desktop\cqoh1el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15" y="58189"/>
            <a:ext cx="3981797" cy="5300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ZColor Simple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F5C34B"/>
      </a:accent1>
      <a:accent2>
        <a:srgbClr val="F5C34B"/>
      </a:accent2>
      <a:accent3>
        <a:srgbClr val="F5C34B"/>
      </a:accent3>
      <a:accent4>
        <a:srgbClr val="F5C34B"/>
      </a:accent4>
      <a:accent5>
        <a:srgbClr val="F5C34B"/>
      </a:accent5>
      <a:accent6>
        <a:srgbClr val="F5C34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10578</TotalTime>
  <Words>175</Words>
  <Application>Microsoft Office PowerPoint</Application>
  <PresentationFormat>Широкоэкранный</PresentationFormat>
  <Paragraphs>53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21" baseType="lpstr">
      <vt:lpstr>Lato</vt:lpstr>
      <vt:lpstr>Open Sans</vt:lpstr>
      <vt:lpstr>Calibri Light</vt:lpstr>
      <vt:lpstr>DejaVu Serif</vt:lpstr>
      <vt:lpstr>Times New Roman</vt:lpstr>
      <vt:lpstr>Wingdings</vt:lpstr>
      <vt:lpstr>Calibri</vt:lpstr>
      <vt:lpstr>Cambria Math</vt:lpstr>
      <vt:lpstr>Arial</vt:lpstr>
      <vt:lpstr>Helvetica</vt:lpstr>
      <vt:lpstr>Century</vt:lpstr>
      <vt:lpstr>Bebas Neue</vt:lpstr>
      <vt:lpstr>Office Theme</vt:lpstr>
      <vt:lpstr>Template PresentationGo</vt:lpstr>
      <vt:lpstr>Презентация PowerPoint</vt:lpstr>
      <vt:lpstr>Основа счастливой жизни 55+</vt:lpstr>
      <vt:lpstr>Меняем мышление</vt:lpstr>
      <vt:lpstr>Следим за здоровьем</vt:lpstr>
      <vt:lpstr>Стимулируем когнитивные функции мозга</vt:lpstr>
      <vt:lpstr>Строим день по правилам!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Программы</dc:title>
  <dc:creator>Hellian</dc:creator>
  <cp:lastModifiedBy>Агапова Е.А.</cp:lastModifiedBy>
  <cp:revision>376</cp:revision>
  <cp:lastPrinted>2022-06-17T09:14:55Z</cp:lastPrinted>
  <dcterms:modified xsi:type="dcterms:W3CDTF">2024-08-08T12:45:03Z</dcterms:modified>
</cp:coreProperties>
</file>