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35F2EEB-4A70-482A-9331-8EB1F6CD4EE2}" type="datetimeFigureOut">
              <a:rPr lang="ru-RU" smtClean="0"/>
              <a:t>09.02.2021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98CB8D7E-E20F-4A6C-A8A5-D5DB45F89F09}"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5F2EEB-4A70-482A-9331-8EB1F6CD4EE2}" type="datetimeFigureOut">
              <a:rPr lang="ru-RU" smtClean="0"/>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CB8D7E-E20F-4A6C-A8A5-D5DB45F89F0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35F2EEB-4A70-482A-9331-8EB1F6CD4EE2}" type="datetimeFigureOut">
              <a:rPr lang="ru-RU" smtClean="0"/>
              <a:t>09.02.2021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CB8D7E-E20F-4A6C-A8A5-D5DB45F89F0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35F2EEB-4A70-482A-9331-8EB1F6CD4EE2}" type="datetimeFigureOut">
              <a:rPr lang="ru-RU" smtClean="0"/>
              <a:t>09.02.2021</a:t>
            </a:fld>
            <a:endParaRPr lang="ru-RU"/>
          </a:p>
        </p:txBody>
      </p:sp>
      <p:sp>
        <p:nvSpPr>
          <p:cNvPr id="9" name="Номер слайда 8"/>
          <p:cNvSpPr>
            <a:spLocks noGrp="1"/>
          </p:cNvSpPr>
          <p:nvPr>
            <p:ph type="sldNum" sz="quarter" idx="15"/>
          </p:nvPr>
        </p:nvSpPr>
        <p:spPr/>
        <p:txBody>
          <a:bodyPr rtlCol="0"/>
          <a:lstStyle/>
          <a:p>
            <a:fld id="{98CB8D7E-E20F-4A6C-A8A5-D5DB45F89F09}"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435F2EEB-4A70-482A-9331-8EB1F6CD4EE2}" type="datetimeFigureOut">
              <a:rPr lang="ru-RU" smtClean="0"/>
              <a:t>09.02.2021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98CB8D7E-E20F-4A6C-A8A5-D5DB45F89F09}"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35F2EEB-4A70-482A-9331-8EB1F6CD4EE2}" type="datetimeFigureOut">
              <a:rPr lang="ru-RU" smtClean="0"/>
              <a:t>09.02.2021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CB8D7E-E20F-4A6C-A8A5-D5DB45F89F09}" type="slidenum">
              <a:rPr lang="ru-RU" smtClean="0"/>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35F2EEB-4A70-482A-9331-8EB1F6CD4EE2}" type="datetimeFigureOut">
              <a:rPr lang="ru-RU" smtClean="0"/>
              <a:t>09.02.2021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CB8D7E-E20F-4A6C-A8A5-D5DB45F89F09}" type="slidenum">
              <a:rPr lang="ru-RU" smtClean="0"/>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435F2EEB-4A70-482A-9331-8EB1F6CD4EE2}" type="datetimeFigureOut">
              <a:rPr lang="ru-RU" smtClean="0"/>
              <a:t>09.02.2021</a:t>
            </a:fld>
            <a:endParaRPr lang="ru-RU"/>
          </a:p>
        </p:txBody>
      </p:sp>
      <p:sp>
        <p:nvSpPr>
          <p:cNvPr id="7" name="Номер слайда 6"/>
          <p:cNvSpPr>
            <a:spLocks noGrp="1"/>
          </p:cNvSpPr>
          <p:nvPr>
            <p:ph type="sldNum" sz="quarter" idx="11"/>
          </p:nvPr>
        </p:nvSpPr>
        <p:spPr/>
        <p:txBody>
          <a:bodyPr rtlCol="0"/>
          <a:lstStyle/>
          <a:p>
            <a:fld id="{98CB8D7E-E20F-4A6C-A8A5-D5DB45F89F09}"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5F2EEB-4A70-482A-9331-8EB1F6CD4EE2}" type="datetimeFigureOut">
              <a:rPr lang="ru-RU" smtClean="0"/>
              <a:t>09.02.2021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CB8D7E-E20F-4A6C-A8A5-D5DB45F89F0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35F2EEB-4A70-482A-9331-8EB1F6CD4EE2}" type="datetimeFigureOut">
              <a:rPr lang="ru-RU" smtClean="0"/>
              <a:t>09.02.2021</a:t>
            </a:fld>
            <a:endParaRPr lang="ru-RU"/>
          </a:p>
        </p:txBody>
      </p:sp>
      <p:sp>
        <p:nvSpPr>
          <p:cNvPr id="22" name="Номер слайда 21"/>
          <p:cNvSpPr>
            <a:spLocks noGrp="1"/>
          </p:cNvSpPr>
          <p:nvPr>
            <p:ph type="sldNum" sz="quarter" idx="15"/>
          </p:nvPr>
        </p:nvSpPr>
        <p:spPr/>
        <p:txBody>
          <a:bodyPr rtlCol="0"/>
          <a:lstStyle/>
          <a:p>
            <a:fld id="{98CB8D7E-E20F-4A6C-A8A5-D5DB45F89F09}"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35F2EEB-4A70-482A-9331-8EB1F6CD4EE2}" type="datetimeFigureOut">
              <a:rPr lang="ru-RU" smtClean="0"/>
              <a:t>09.02.2021</a:t>
            </a:fld>
            <a:endParaRPr lang="ru-RU"/>
          </a:p>
        </p:txBody>
      </p:sp>
      <p:sp>
        <p:nvSpPr>
          <p:cNvPr id="18" name="Номер слайда 17"/>
          <p:cNvSpPr>
            <a:spLocks noGrp="1"/>
          </p:cNvSpPr>
          <p:nvPr>
            <p:ph type="sldNum" sz="quarter" idx="11"/>
          </p:nvPr>
        </p:nvSpPr>
        <p:spPr/>
        <p:txBody>
          <a:bodyPr rtlCol="0"/>
          <a:lstStyle/>
          <a:p>
            <a:fld id="{98CB8D7E-E20F-4A6C-A8A5-D5DB45F89F09}"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35F2EEB-4A70-482A-9331-8EB1F6CD4EE2}" type="datetimeFigureOut">
              <a:rPr lang="ru-RU" smtClean="0"/>
              <a:t>09.02.2021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8CB8D7E-E20F-4A6C-A8A5-D5DB45F89F09}"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6250" t="10465" r="29167" b="26744"/>
          <a:stretch>
            <a:fillRect/>
          </a:stretch>
        </p:blipFill>
        <p:spPr bwMode="auto">
          <a:xfrm>
            <a:off x="214282" y="2571744"/>
            <a:ext cx="5725870" cy="3135595"/>
          </a:xfrm>
          <a:prstGeom prst="rect">
            <a:avLst/>
          </a:prstGeom>
          <a:noFill/>
          <a:ln w="9525">
            <a:noFill/>
            <a:miter lim="800000"/>
            <a:headEnd/>
            <a:tailEnd/>
          </a:ln>
          <a:effectLst/>
        </p:spPr>
      </p:pic>
      <p:sp>
        <p:nvSpPr>
          <p:cNvPr id="2" name="Заголовок 1"/>
          <p:cNvSpPr>
            <a:spLocks noGrp="1"/>
          </p:cNvSpPr>
          <p:nvPr>
            <p:ph type="ctrTitle"/>
          </p:nvPr>
        </p:nvSpPr>
        <p:spPr>
          <a:xfrm>
            <a:off x="1979712" y="214290"/>
            <a:ext cx="6692786" cy="982462"/>
          </a:xfrm>
        </p:spPr>
        <p:txBody>
          <a:bodyPr>
            <a:noAutofit/>
          </a:bodyPr>
          <a:lstStyle/>
          <a:p>
            <a:pPr algn="ctr"/>
            <a:r>
              <a:rPr lang="ru-RU" sz="2200" dirty="0" smtClean="0"/>
              <a:t>МАТРАС </a:t>
            </a:r>
            <a:br>
              <a:rPr lang="ru-RU" sz="2200" dirty="0" smtClean="0"/>
            </a:br>
            <a:r>
              <a:rPr lang="ru-RU" sz="2200" dirty="0" smtClean="0"/>
              <a:t>ПРОТИВОПРОЛЕЖНЕВЫЙ ЯЧЕИСТЫЙ</a:t>
            </a:r>
            <a:endParaRPr lang="ru-RU" sz="2200" dirty="0"/>
          </a:p>
        </p:txBody>
      </p:sp>
      <p:sp>
        <p:nvSpPr>
          <p:cNvPr id="3" name="Подзаголовок 2"/>
          <p:cNvSpPr>
            <a:spLocks noGrp="1"/>
          </p:cNvSpPr>
          <p:nvPr>
            <p:ph type="subTitle" idx="1"/>
          </p:nvPr>
        </p:nvSpPr>
        <p:spPr>
          <a:xfrm>
            <a:off x="2500298" y="1214422"/>
            <a:ext cx="5957902" cy="5160500"/>
          </a:xfrm>
        </p:spPr>
        <p:txBody>
          <a:bodyPr>
            <a:normAutofit/>
          </a:bodyPr>
          <a:lstStyle/>
          <a:p>
            <a:pPr algn="just"/>
            <a:r>
              <a:rPr lang="ru-RU" sz="1200" b="0" dirty="0" smtClean="0">
                <a:latin typeface="Arial" pitchFamily="34" charset="0"/>
                <a:cs typeface="Arial" pitchFamily="34" charset="0"/>
              </a:rPr>
              <a:t>	После того, как вы уложили матрас, нужно заняться компрессором. Устройство подвешивают к спинке кровати для более удобного использования. Не стоит располагать компрессор на полу, так как есть риск повредить его. Обязательно проверьте состояние трубок. Просмотрите, не перекручены ли элементы – воздух должен свободно проходить в основу.			После этого матрас застилают простыней и укладывают человека. После этого компрессор подключают к сети. Предварительно проверьте целостность всех элементов.					Далее нужно приступить к регулировке давления. В этом случае 	необходимо ориентироваться на вес больного человека. Для 	корректировки применяется специальный регулятор, который 	располагается на корпусе. Проводить все действия нужно в 	рабочем положении, когда на матрасе лежит человек. Чтобы 	проверить показатели давления, нужно провести пальцем в том 	месте, где располагаются ягодицы больного. Обусловлено это тем, 	что именно в этой зоне находится точка максимального упора на 	поверхность. Если давление нормальное, пальцы между двумя 			матрасами (обычным и 					противопролежневым) будут проходить 				легко.</a:t>
            </a:r>
            <a:endParaRPr lang="ru-RU" sz="1200" b="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fontScale="90000"/>
          </a:bodyPr>
          <a:lstStyle/>
          <a:p>
            <a:pPr algn="ctr"/>
            <a:r>
              <a:rPr lang="ru-RU" b="1" dirty="0" smtClean="0"/>
              <a:t>МНОГОФУНКЦИОНАЛЬНАЯ КРОВАТЬ</a:t>
            </a:r>
            <a:endParaRPr lang="ru-RU" dirty="0"/>
          </a:p>
        </p:txBody>
      </p:sp>
      <p:pic>
        <p:nvPicPr>
          <p:cNvPr id="8195" name="Picture 3"/>
          <p:cNvPicPr>
            <a:picLocks noGrp="1" noChangeAspect="1" noChangeArrowheads="1"/>
          </p:cNvPicPr>
          <p:nvPr>
            <p:ph sz="quarter" idx="1"/>
          </p:nvPr>
        </p:nvPicPr>
        <p:blipFill>
          <a:blip r:embed="rId2"/>
          <a:srcRect l="27359" t="25154" r="21939" b="17181"/>
          <a:stretch>
            <a:fillRect/>
          </a:stretch>
        </p:blipFill>
        <p:spPr bwMode="auto">
          <a:xfrm>
            <a:off x="500034" y="1142984"/>
            <a:ext cx="4429156" cy="3286148"/>
          </a:xfrm>
          <a:prstGeom prst="rect">
            <a:avLst/>
          </a:prstGeom>
          <a:noFill/>
          <a:ln w="9525">
            <a:noFill/>
            <a:miter lim="800000"/>
            <a:headEnd/>
            <a:tailEnd/>
          </a:ln>
          <a:effectLst/>
        </p:spPr>
      </p:pic>
      <p:sp>
        <p:nvSpPr>
          <p:cNvPr id="8" name="TextBox 7"/>
          <p:cNvSpPr txBox="1"/>
          <p:nvPr/>
        </p:nvSpPr>
        <p:spPr>
          <a:xfrm>
            <a:off x="5000628" y="1071546"/>
            <a:ext cx="3500462" cy="3877985"/>
          </a:xfrm>
          <a:prstGeom prst="rect">
            <a:avLst/>
          </a:prstGeom>
          <a:noFill/>
        </p:spPr>
        <p:txBody>
          <a:bodyPr wrap="square" rtlCol="0">
            <a:spAutoFit/>
          </a:bodyPr>
          <a:lstStyle/>
          <a:p>
            <a:pPr algn="just"/>
            <a:r>
              <a:rPr lang="ru-RU" sz="1200" b="1" dirty="0"/>
              <a:t>Порядок сборки</a:t>
            </a:r>
            <a:endParaRPr lang="ru-RU" sz="1200" dirty="0"/>
          </a:p>
          <a:p>
            <a:pPr algn="just"/>
            <a:r>
              <a:rPr lang="ru-RU" sz="1200" dirty="0"/>
              <a:t>1) Прикрутите ножные опоры болтами к раме кровати.</a:t>
            </a:r>
          </a:p>
          <a:p>
            <a:pPr algn="just"/>
            <a:r>
              <a:rPr lang="ru-RU" sz="1200" dirty="0"/>
              <a:t>2) В ножные опоры, имеющие внутреннюю резьбу, вкрутите несущие части колес, так же имеющие</a:t>
            </a:r>
          </a:p>
          <a:p>
            <a:pPr algn="just"/>
            <a:r>
              <a:rPr lang="ru-RU" sz="1200" dirty="0"/>
              <a:t>резьбу. (Колеса у изголовья – без тормозов, в ножной части – с тормозами)</a:t>
            </a:r>
          </a:p>
          <a:p>
            <a:pPr algn="just"/>
            <a:r>
              <a:rPr lang="ru-RU" sz="1200" dirty="0"/>
              <a:t>3) Прикрепите боковые ограждения болтами.</a:t>
            </a:r>
          </a:p>
          <a:p>
            <a:pPr algn="just"/>
            <a:r>
              <a:rPr lang="ru-RU" sz="1200" dirty="0"/>
              <a:t>4) По углам кровати имеются по два опорных штыря с фиксатором. Подняв фиксаторы, установите</a:t>
            </a:r>
          </a:p>
          <a:p>
            <a:pPr algn="just"/>
            <a:r>
              <a:rPr lang="ru-RU" sz="1200" dirty="0"/>
              <a:t>головную и ножную торцевые ограждения. Опустив фиксаторы, ограждения блокируются .</a:t>
            </a:r>
          </a:p>
          <a:p>
            <a:pPr algn="just"/>
            <a:r>
              <a:rPr lang="ru-RU" sz="1200" dirty="0"/>
              <a:t>5) Подставка для судна съемная и может быть установлена на нижней поперечной планке рамы кровати в головной или ножной части.</a:t>
            </a:r>
          </a:p>
          <a:p>
            <a:endParaRPr lang="ru-RU" dirty="0"/>
          </a:p>
        </p:txBody>
      </p:sp>
      <p:sp>
        <p:nvSpPr>
          <p:cNvPr id="10" name="TextBox 9"/>
          <p:cNvSpPr txBox="1"/>
          <p:nvPr/>
        </p:nvSpPr>
        <p:spPr>
          <a:xfrm>
            <a:off x="899592" y="4429132"/>
            <a:ext cx="7272808" cy="2031325"/>
          </a:xfrm>
          <a:prstGeom prst="rect">
            <a:avLst/>
          </a:prstGeom>
          <a:noFill/>
        </p:spPr>
        <p:txBody>
          <a:bodyPr wrap="square" rtlCol="0">
            <a:spAutoFit/>
          </a:bodyPr>
          <a:lstStyle/>
          <a:p>
            <a:pPr algn="just"/>
            <a:endParaRPr lang="ru-RU" sz="1200" b="1" dirty="0" smtClean="0"/>
          </a:p>
          <a:p>
            <a:pPr algn="just"/>
            <a:endParaRPr lang="ru-RU" sz="1200" b="1" dirty="0"/>
          </a:p>
          <a:p>
            <a:pPr algn="just"/>
            <a:r>
              <a:rPr lang="ru-RU" sz="1200" b="1" dirty="0" smtClean="0"/>
              <a:t>Примечание</a:t>
            </a:r>
            <a:endParaRPr lang="ru-RU" sz="1200" dirty="0" smtClean="0"/>
          </a:p>
          <a:p>
            <a:pPr algn="just"/>
            <a:r>
              <a:rPr lang="ru-RU" sz="1200" dirty="0" smtClean="0"/>
              <a:t>Кровать должна быть установлена на ровном полу без уклонов.</a:t>
            </a:r>
          </a:p>
          <a:p>
            <a:pPr algn="just"/>
            <a:r>
              <a:rPr lang="ru-RU" sz="1200" dirty="0" smtClean="0"/>
              <a:t>Выбор места для кровати должен исключать случайные удары и толчки.</a:t>
            </a:r>
          </a:p>
          <a:p>
            <a:pPr algn="just"/>
            <a:r>
              <a:rPr lang="ru-RU" sz="1200" dirty="0" smtClean="0"/>
              <a:t>Прочистить и продезинфицировать кровать перед первым и повторными использованиями.</a:t>
            </a:r>
          </a:p>
          <a:p>
            <a:pPr algn="just"/>
            <a:r>
              <a:rPr lang="ru-RU" sz="1200" b="1" dirty="0" smtClean="0"/>
              <a:t>Меры безопасности</a:t>
            </a:r>
            <a:endParaRPr lang="ru-RU" sz="1200" dirty="0" smtClean="0"/>
          </a:p>
          <a:p>
            <a:pPr algn="just"/>
            <a:r>
              <a:rPr lang="ru-RU" sz="1200" dirty="0" smtClean="0"/>
              <a:t>Перед использованием необходимо проверить прочность фиксации компонентов во избежание расшатывания, соскальзывания, смещения, что может привести к несчастным случаям.</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7467600" cy="571504"/>
          </a:xfrm>
        </p:spPr>
        <p:txBody>
          <a:bodyPr>
            <a:normAutofit/>
          </a:bodyPr>
          <a:lstStyle/>
          <a:p>
            <a:pPr algn="ctr"/>
            <a:r>
              <a:rPr lang="ru-RU" b="1" dirty="0" smtClean="0"/>
              <a:t>ПОДГОЛОВНИК</a:t>
            </a:r>
            <a:endParaRPr lang="ru-RU" dirty="0"/>
          </a:p>
        </p:txBody>
      </p:sp>
      <p:sp>
        <p:nvSpPr>
          <p:cNvPr id="4" name="TextBox 3"/>
          <p:cNvSpPr txBox="1"/>
          <p:nvPr/>
        </p:nvSpPr>
        <p:spPr>
          <a:xfrm>
            <a:off x="571472" y="1285860"/>
            <a:ext cx="7643866" cy="2215991"/>
          </a:xfrm>
          <a:prstGeom prst="rect">
            <a:avLst/>
          </a:prstGeom>
          <a:noFill/>
        </p:spPr>
        <p:txBody>
          <a:bodyPr wrap="square" rtlCol="0">
            <a:spAutoFit/>
          </a:bodyPr>
          <a:lstStyle/>
          <a:p>
            <a:pPr algn="just"/>
            <a:r>
              <a:rPr lang="ru-RU" sz="1200" dirty="0" smtClean="0"/>
              <a:t>	Подголовник </a:t>
            </a:r>
            <a:r>
              <a:rPr lang="ru-RU" sz="1200" dirty="0"/>
              <a:t>оснащен мягкой, съемной подушкой, которая крепится к раме с помощью удобной застежки-велкро. Его высота и угол наклона регулируются с помощью удобных фиксирующих опор, расположенных на раме. Сама рама подголовника изготовлена из металла с эмалевым покрытием. А натянутая на раму прочная сетка из водостойкой ткани позволяет использовать подголовник в ванной комнате.							Подголовник позволяет лежачему пациенту принимать положение полусидя без напряжения в спине. На раму натянут прочный текстильный материал. Изделие предполагается использовать только на кровати. 					Регулировка высоты и угла наклона обеспечивает максимальное удобство пациенту. Мягкую подушку при необходимости можно откинуть назад</a:t>
            </a:r>
          </a:p>
          <a:p>
            <a:endParaRPr lang="ru-RU" dirty="0"/>
          </a:p>
        </p:txBody>
      </p:sp>
      <p:pic>
        <p:nvPicPr>
          <p:cNvPr id="2050" name="Picture 2" descr="D:\Рабочий Стол\b66c74bc89793d7f9a1623849eff02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4" y="3488919"/>
            <a:ext cx="2427931" cy="2571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fontScale="90000"/>
          </a:bodyPr>
          <a:lstStyle/>
          <a:p>
            <a:pPr algn="ctr"/>
            <a:r>
              <a:rPr lang="ru-RU" b="1" dirty="0" smtClean="0"/>
              <a:t>КОМПЛЕКТ ДЛЯ МЫТЬЯ ГОЛОВЫ</a:t>
            </a:r>
            <a:endParaRPr lang="ru-RU" dirty="0"/>
          </a:p>
        </p:txBody>
      </p:sp>
      <p:pic>
        <p:nvPicPr>
          <p:cNvPr id="9218" name="Picture 2"/>
          <p:cNvPicPr>
            <a:picLocks noGrp="1" noChangeAspect="1" noChangeArrowheads="1"/>
          </p:cNvPicPr>
          <p:nvPr>
            <p:ph sz="quarter" idx="1"/>
          </p:nvPr>
        </p:nvPicPr>
        <p:blipFill>
          <a:blip r:embed="rId2"/>
          <a:srcRect l="17793" t="10738" r="39158" b="17180"/>
          <a:stretch>
            <a:fillRect/>
          </a:stretch>
        </p:blipFill>
        <p:spPr bwMode="auto">
          <a:xfrm>
            <a:off x="642910" y="1214422"/>
            <a:ext cx="3214710" cy="3214710"/>
          </a:xfrm>
          <a:prstGeom prst="rect">
            <a:avLst/>
          </a:prstGeom>
          <a:noFill/>
          <a:ln w="9525">
            <a:noFill/>
            <a:miter lim="800000"/>
            <a:headEnd/>
            <a:tailEnd/>
          </a:ln>
          <a:effectLst/>
        </p:spPr>
      </p:pic>
      <p:sp>
        <p:nvSpPr>
          <p:cNvPr id="5" name="TextBox 4"/>
          <p:cNvSpPr txBox="1"/>
          <p:nvPr/>
        </p:nvSpPr>
        <p:spPr>
          <a:xfrm>
            <a:off x="4143372" y="1357298"/>
            <a:ext cx="3786214" cy="3970318"/>
          </a:xfrm>
          <a:prstGeom prst="rect">
            <a:avLst/>
          </a:prstGeom>
          <a:noFill/>
        </p:spPr>
        <p:txBody>
          <a:bodyPr wrap="square" rtlCol="0">
            <a:spAutoFit/>
          </a:bodyPr>
          <a:lstStyle/>
          <a:p>
            <a:pPr algn="just"/>
            <a:r>
              <a:rPr lang="ru-RU" sz="1200" dirty="0" smtClean="0"/>
              <a:t>	Удобно </a:t>
            </a:r>
            <a:r>
              <a:rPr lang="ru-RU" sz="1200" dirty="0"/>
              <a:t>использовать при мытье головы лежачему больному, пожилому (престарелому) человеку. Обязательный атрибут ухода за лежачими и престарелыми пациентами - надувная ванночка-подголовник для мытья головы в постели. Очень удобна: фиксирует голову пациенту, снимает нагрузку с плеч. Позволяет полноценно вымыть голову, оставляя сухими другие части тела и постельное белье. Ванночка снабжена отверстием-сливом</a:t>
            </a:r>
            <a:r>
              <a:rPr lang="ru-RU" sz="1200" dirty="0" smtClean="0"/>
              <a:t>.</a:t>
            </a:r>
            <a:r>
              <a:rPr lang="ru-RU" sz="1200" dirty="0"/>
              <a:t>	Комплект прост и удобен в эксплуатации, надувается легко ртом или при помощи насоса. А благодаря размерам не занимает существенного пространства при хранении. Ванная для мытья головы оборудована отверстием-сливом, что позволяет легко и быстро спустить воду. Защитный фартук обеспечивающий надежную защиту от протекании воды. Переносная емкость для воды, оборудованная душевой лейкой и шлангом позволяем помыть всю область головы.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25470"/>
          </a:xfrm>
        </p:spPr>
        <p:txBody>
          <a:bodyPr/>
          <a:lstStyle/>
          <a:p>
            <a:pPr algn="ctr"/>
            <a:r>
              <a:rPr lang="ru-RU" b="1" dirty="0" smtClean="0"/>
              <a:t>ТРОСТЬ</a:t>
            </a:r>
            <a:endParaRPr lang="ru-RU" dirty="0"/>
          </a:p>
        </p:txBody>
      </p:sp>
      <p:sp>
        <p:nvSpPr>
          <p:cNvPr id="3" name="Содержимое 2"/>
          <p:cNvSpPr>
            <a:spLocks noGrp="1"/>
          </p:cNvSpPr>
          <p:nvPr>
            <p:ph sz="quarter" idx="1"/>
          </p:nvPr>
        </p:nvSpPr>
        <p:spPr>
          <a:xfrm>
            <a:off x="457200" y="1071546"/>
            <a:ext cx="8115328" cy="5402406"/>
          </a:xfrm>
        </p:spPr>
        <p:txBody>
          <a:bodyPr>
            <a:normAutofit/>
          </a:bodyPr>
          <a:lstStyle/>
          <a:p>
            <a:pPr algn="just">
              <a:buNone/>
            </a:pPr>
            <a:r>
              <a:rPr lang="ru-RU" sz="1200" dirty="0" smtClean="0"/>
              <a:t>		Проверьте длину. Чтобы подобрать правильную длину трости, станьте в обуви прямо, руки по швам. Верхушка трости должна доставать до изгиба на внутренней стороне вашей кисти. Если трость подходит вам, то когда вы держите трость, стоя, ваш локоть должен быть наклонен под углом 15–20 градусов.</a:t>
            </a:r>
          </a:p>
          <a:p>
            <a:pPr fontAlgn="base">
              <a:buNone/>
            </a:pPr>
            <a:r>
              <a:rPr lang="ru-RU" sz="1200" dirty="0" smtClean="0"/>
              <a:t>		Длина трости обычно составляет половину роста человека в обуви. Используйте это правило, как базовое.</a:t>
            </a:r>
          </a:p>
          <a:p>
            <a:pPr algn="just" fontAlgn="base">
              <a:buNone/>
            </a:pPr>
            <a:r>
              <a:rPr lang="ru-RU" sz="1200" dirty="0" smtClean="0"/>
              <a:t>		Если трость слишком мала, вам придется сгибаться, чтобы достать до нее. Если ваша трость слишком длинная, то чтобы использовать ее, вам придется наклоняться в сторону больной ноги. Ни один из этих вариантов не является идеальным. Идеально подобранная трость будет поддерживать вас в прямом положении и обеспечивать опору.						Держите трость рукой со стороны здоровой ноги. Звучит парадоксально, но это так. Если у вас болит левая нога, то трость следует держать в правой руке. Если у вас болит правая нога, тогда вам нужно держать трость в левой руке.						</a:t>
            </a:r>
            <a:r>
              <a:rPr lang="ru-RU" sz="1200" dirty="0" smtClean="0"/>
              <a:t>Почему</a:t>
            </a:r>
            <a:r>
              <a:rPr lang="ru-RU" sz="1200" dirty="0" smtClean="0"/>
              <a:t>? Когда человек ходит, он одновременно шагает и размахивает руками. Когда мы делаем шаг левой ногой, мы делаем взмах правой и наоборот. Когда человек держит трость в руке, расположенной напротив больной ноги, он воспроизводит это естественное движение рук, что дает возможность нейтрализовать часть веса при ходьбе.					Если вы пользуетесь тростью для лучшего равновесия, держите ее в неведущей руке, чтобы вы могли пользоваться преобладающей для выполнения повседневных задач.</a:t>
            </a:r>
            <a:endParaRPr lang="ru-RU" sz="1200" dirty="0"/>
          </a:p>
        </p:txBody>
      </p:sp>
      <p:pic>
        <p:nvPicPr>
          <p:cNvPr id="3074" name="Picture 2" descr="D:\Рабочий Стол\485ba5d59e3c620fb7dceaf3152202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1340" y="4859288"/>
            <a:ext cx="1497004" cy="14970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lstStyle/>
          <a:p>
            <a:pPr algn="ctr"/>
            <a:r>
              <a:rPr lang="ru-RU" b="1" dirty="0" smtClean="0"/>
              <a:t>КРЕСЛО-КОЛЯСКА</a:t>
            </a:r>
            <a:endParaRPr lang="ru-RU" dirty="0"/>
          </a:p>
        </p:txBody>
      </p:sp>
      <p:sp>
        <p:nvSpPr>
          <p:cNvPr id="3" name="Содержимое 2"/>
          <p:cNvSpPr>
            <a:spLocks noGrp="1"/>
          </p:cNvSpPr>
          <p:nvPr>
            <p:ph sz="quarter" idx="1"/>
          </p:nvPr>
        </p:nvSpPr>
        <p:spPr>
          <a:xfrm>
            <a:off x="457200" y="1000108"/>
            <a:ext cx="7931224" cy="5473844"/>
          </a:xfrm>
        </p:spPr>
        <p:txBody>
          <a:bodyPr>
            <a:normAutofit fontScale="47500" lnSpcReduction="20000"/>
          </a:bodyPr>
          <a:lstStyle/>
          <a:p>
            <a:pPr algn="just">
              <a:buNone/>
            </a:pPr>
            <a:r>
              <a:rPr lang="ru-RU" sz="2500" dirty="0" smtClean="0"/>
              <a:t>		При движении назад тормозите очень осторожно. Резкое торможение помощью ободьев может повлечь за собой опрокидывание коляски.				Избегайте экстремального торможения с помощью ободьев, так как нагрев от трения между ободом и рукой может привести к травмам. Опору для ног необходимо поднять перед тем, сесть в кресло-коляску с санитарным оснащением или встать с него.		</a:t>
            </a:r>
            <a:r>
              <a:rPr lang="ru-RU" sz="2500" b="1" dirty="0" smtClean="0"/>
              <a:t>ВЗАИМОДЕЙСТВИЕ ПОЛЬЗОВАТЕЛЯ С ПРЕДМЕТАМИ</a:t>
            </a:r>
            <a:r>
              <a:rPr lang="ru-RU" sz="2500" dirty="0" smtClean="0"/>
              <a:t>		</a:t>
            </a:r>
            <a:r>
              <a:rPr lang="ru-RU" sz="2500" dirty="0" smtClean="0"/>
              <a:t>Избегайте </a:t>
            </a:r>
            <a:r>
              <a:rPr lang="ru-RU" sz="2500" dirty="0" smtClean="0"/>
              <a:t>сильного наклона туловища вперед или назад при попытке поднять или положить тяжелые предметы. Опасность опрокидывания! Прежде чем наклонить туловище вперед, сидя в кресле-коляске санитарным оснащением, стабилизируйте положение кресла; для этого откатитесь немного назад, пока поворотные ролики не выровняются. 	Правильный способ взаимодействия с предметами.	</a:t>
            </a:r>
            <a:r>
              <a:rPr lang="ru-RU" sz="2500" dirty="0" smtClean="0"/>
              <a:t>Подкатите </a:t>
            </a:r>
            <a:r>
              <a:rPr lang="ru-RU" sz="2500" dirty="0" smtClean="0"/>
              <a:t>кресло-коляску как можно ближе к предмету, который вы хотите взять или положить. Разверните передние ролики вперед, повернув кресло-коляску. Это увеличит устойчивость кресла. Используйте стояночный тормоз. Осторожно возьмите предмет. Приведение кресла-коляски в движение. При возможности приводите коляску в движение,  держась за обручи сверху. – Риск защемления в области тормоза! При быстром движении предотвратите бесконтрольное качение. – Опасность несчастного случая! Не тормозите кресло ногами, если опора для ног опущена вперед. Риск повредить лодыжки! Во время движения не касайтесь спиц или шин колес. – Опасность травмы! Избегайте резкого трогания с места кресла-коляски. – Риск опрокидывания! Не рекомендуется резко изменять  направление движения (напр., движение вперед после движения назад). – Эффект резкого торможения в результате разворота поворотных роликов вовнутрь. При наличии задних поворотных роликов диаметром 130мм(5”) убедитесь, что они направлены вперед и закреплены, когда вы используете приводные колеса диаметром 610 мм (24”).	</a:t>
            </a:r>
            <a:r>
              <a:rPr lang="ru-RU" sz="2500" b="1" dirty="0" smtClean="0"/>
              <a:t>Сопровождающее </a:t>
            </a:r>
            <a:r>
              <a:rPr lang="ru-RU" sz="2500" b="1" dirty="0" smtClean="0"/>
              <a:t>лицо				</a:t>
            </a:r>
            <a:endParaRPr lang="ru-RU" sz="2500" b="1" dirty="0" smtClean="0"/>
          </a:p>
          <a:p>
            <a:pPr algn="just">
              <a:buNone/>
            </a:pPr>
            <a:r>
              <a:rPr lang="ru-RU" sz="2500" b="1" dirty="0"/>
              <a:t>	</a:t>
            </a:r>
            <a:r>
              <a:rPr lang="ru-RU" sz="2500" dirty="0" smtClean="0"/>
              <a:t>Сопровождающее </a:t>
            </a:r>
            <a:r>
              <a:rPr lang="ru-RU" sz="2500" dirty="0" smtClean="0"/>
              <a:t>лицо должно быть заранее </a:t>
            </a:r>
            <a:r>
              <a:rPr lang="ru-RU" sz="2500" dirty="0" smtClean="0"/>
              <a:t>осведомлено</a:t>
            </a:r>
          </a:p>
          <a:p>
            <a:pPr algn="just">
              <a:buNone/>
            </a:pPr>
            <a:r>
              <a:rPr lang="ru-RU" sz="2500" dirty="0"/>
              <a:t>	</a:t>
            </a:r>
            <a:r>
              <a:rPr lang="ru-RU" sz="2500" dirty="0" smtClean="0"/>
              <a:t>обо </a:t>
            </a:r>
            <a:r>
              <a:rPr lang="ru-RU" sz="2500" dirty="0" smtClean="0"/>
              <a:t>всех возможных опасных ситуациях, которые </a:t>
            </a:r>
            <a:endParaRPr lang="ru-RU" sz="2500" dirty="0" smtClean="0"/>
          </a:p>
          <a:p>
            <a:pPr algn="just">
              <a:buNone/>
            </a:pPr>
            <a:r>
              <a:rPr lang="ru-RU" sz="2500" dirty="0"/>
              <a:t>	</a:t>
            </a:r>
            <a:r>
              <a:rPr lang="ru-RU" sz="2500" dirty="0" smtClean="0"/>
              <a:t>могут </a:t>
            </a:r>
            <a:r>
              <a:rPr lang="ru-RU" sz="2500" dirty="0" smtClean="0"/>
              <a:t>возникнуть при использовании кресла-коляски, </a:t>
            </a:r>
            <a:endParaRPr lang="ru-RU" sz="2500" dirty="0" smtClean="0"/>
          </a:p>
          <a:p>
            <a:pPr algn="just">
              <a:buNone/>
            </a:pPr>
            <a:r>
              <a:rPr lang="ru-RU" sz="2500" dirty="0"/>
              <a:t>	</a:t>
            </a:r>
            <a:r>
              <a:rPr lang="ru-RU" sz="2500" dirty="0" smtClean="0"/>
              <a:t>прежде </a:t>
            </a:r>
            <a:r>
              <a:rPr lang="ru-RU" sz="2500" dirty="0" smtClean="0"/>
              <a:t>чем приступать к сопроводительной помощи. </a:t>
            </a:r>
            <a:endParaRPr lang="ru-RU" sz="2500" dirty="0" smtClean="0"/>
          </a:p>
          <a:p>
            <a:pPr algn="just">
              <a:buNone/>
            </a:pPr>
            <a:r>
              <a:rPr lang="ru-RU" sz="2500" dirty="0"/>
              <a:t>	</a:t>
            </a:r>
            <a:r>
              <a:rPr lang="ru-RU" sz="2500" dirty="0" smtClean="0"/>
              <a:t>Необходимо </a:t>
            </a:r>
            <a:r>
              <a:rPr lang="ru-RU" sz="2500" dirty="0" smtClean="0"/>
              <a:t>дополнительно проверить, надежно ли </a:t>
            </a:r>
            <a:endParaRPr lang="ru-RU" sz="2500" dirty="0" smtClean="0"/>
          </a:p>
          <a:p>
            <a:pPr algn="just">
              <a:buNone/>
            </a:pPr>
            <a:r>
              <a:rPr lang="ru-RU" sz="2500" dirty="0"/>
              <a:t>	</a:t>
            </a:r>
            <a:r>
              <a:rPr lang="ru-RU" sz="2500" dirty="0" smtClean="0"/>
              <a:t>закреплены </a:t>
            </a:r>
            <a:r>
              <a:rPr lang="ru-RU" sz="2500" dirty="0" smtClean="0"/>
              <a:t>те части кресла-коляски, за которые держится </a:t>
            </a:r>
            <a:endParaRPr lang="ru-RU" sz="2500" dirty="0" smtClean="0"/>
          </a:p>
          <a:p>
            <a:pPr algn="just">
              <a:buNone/>
            </a:pPr>
            <a:r>
              <a:rPr lang="ru-RU" sz="2500" dirty="0"/>
              <a:t>	</a:t>
            </a:r>
            <a:r>
              <a:rPr lang="ru-RU" sz="2500" dirty="0" smtClean="0"/>
              <a:t>сопровождающее </a:t>
            </a:r>
            <a:r>
              <a:rPr lang="ru-RU" sz="2500" dirty="0" smtClean="0"/>
              <a:t>лицо.</a:t>
            </a:r>
          </a:p>
          <a:p>
            <a:endParaRPr lang="ru-RU" dirty="0"/>
          </a:p>
        </p:txBody>
      </p:sp>
      <p:pic>
        <p:nvPicPr>
          <p:cNvPr id="4098" name="Picture 2" descr="D:\Рабочий Стол\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293096"/>
            <a:ext cx="1927101" cy="1927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7467600" cy="857256"/>
          </a:xfrm>
        </p:spPr>
        <p:txBody>
          <a:bodyPr>
            <a:normAutofit fontScale="90000"/>
          </a:bodyPr>
          <a:lstStyle/>
          <a:p>
            <a:pPr algn="ctr"/>
            <a:r>
              <a:rPr lang="ru-RU" b="1" dirty="0" smtClean="0"/>
              <a:t>КОСТЫЛИ</a:t>
            </a:r>
            <a:r>
              <a:rPr lang="ru-RU" dirty="0" smtClean="0"/>
              <a:t/>
            </a:r>
            <a:br>
              <a:rPr lang="ru-RU" dirty="0" smtClean="0"/>
            </a:br>
            <a:endParaRPr lang="ru-RU" dirty="0"/>
          </a:p>
        </p:txBody>
      </p:sp>
      <p:pic>
        <p:nvPicPr>
          <p:cNvPr id="4" name="Содержимое 3"/>
          <p:cNvPicPr>
            <a:picLocks noGrp="1"/>
          </p:cNvPicPr>
          <p:nvPr>
            <p:ph sz="quarter" idx="1"/>
          </p:nvPr>
        </p:nvPicPr>
        <p:blipFill>
          <a:blip r:embed="rId2"/>
          <a:srcRect l="14591" t="23387" r="35061" b="13441"/>
          <a:stretch>
            <a:fillRect/>
          </a:stretch>
        </p:blipFill>
        <p:spPr bwMode="auto">
          <a:xfrm>
            <a:off x="714348" y="857232"/>
            <a:ext cx="3429024" cy="2931808"/>
          </a:xfrm>
          <a:prstGeom prst="rect">
            <a:avLst/>
          </a:prstGeom>
          <a:noFill/>
          <a:ln w="28575">
            <a:solidFill>
              <a:schemeClr val="tx1"/>
            </a:solidFill>
            <a:miter lim="800000"/>
            <a:headEnd/>
            <a:tailEnd/>
          </a:ln>
        </p:spPr>
      </p:pic>
      <p:sp>
        <p:nvSpPr>
          <p:cNvPr id="5" name="TextBox 4"/>
          <p:cNvSpPr txBox="1"/>
          <p:nvPr/>
        </p:nvSpPr>
        <p:spPr>
          <a:xfrm>
            <a:off x="4286248" y="785794"/>
            <a:ext cx="4071966" cy="3393237"/>
          </a:xfrm>
          <a:prstGeom prst="rect">
            <a:avLst/>
          </a:prstGeom>
          <a:noFill/>
        </p:spPr>
        <p:txBody>
          <a:bodyPr wrap="square" rtlCol="0">
            <a:spAutoFit/>
          </a:bodyPr>
          <a:lstStyle/>
          <a:p>
            <a:pPr algn="just"/>
            <a:r>
              <a:rPr lang="ru-RU" sz="1200" dirty="0" smtClean="0"/>
              <a:t>	Оцените</a:t>
            </a:r>
            <a:r>
              <a:rPr lang="ru-RU" sz="1200" dirty="0"/>
              <a:t>, какая помощь вам необходима. Если вам совсем нельзя нагружать больную ногу, например, если вы перенесли операцию на колене или стопе, тогда вам нужен костыль или костыли (желательно два — для лучшего равновесия). Они держат вес лучше, чем трость, и позволяют перемещаться с помощью одной ноги.	</a:t>
            </a:r>
            <a:r>
              <a:rPr lang="ru-RU" sz="1200" dirty="0" smtClean="0"/>
              <a:t>	Подберите </a:t>
            </a:r>
            <a:r>
              <a:rPr lang="ru-RU" sz="1200" dirty="0"/>
              <a:t>костыли по росту. Костыли бывают в основном подмышечными или с опорой под локоть. После того, как врач предпишет вам использовать костыли одного из этих типов, единственное, о чем вам останется беспокоиться, — это размер. В случае подмышечных костылей их верхняя часть должна быть ниже вашей подмышечной впадины примерно на два с половиной сантиметра, а рукоятки должны быть на уровне бедер.</a:t>
            </a:r>
          </a:p>
          <a:p>
            <a:endParaRPr lang="ru-RU" sz="1050" dirty="0"/>
          </a:p>
        </p:txBody>
      </p:sp>
      <p:sp>
        <p:nvSpPr>
          <p:cNvPr id="6" name="TextBox 5"/>
          <p:cNvSpPr txBox="1"/>
          <p:nvPr/>
        </p:nvSpPr>
        <p:spPr>
          <a:xfrm>
            <a:off x="428596" y="4000504"/>
            <a:ext cx="7929618" cy="1107996"/>
          </a:xfrm>
          <a:prstGeom prst="rect">
            <a:avLst/>
          </a:prstGeom>
          <a:noFill/>
        </p:spPr>
        <p:txBody>
          <a:bodyPr wrap="square" rtlCol="0">
            <a:spAutoFit/>
          </a:bodyPr>
          <a:lstStyle/>
          <a:p>
            <a:r>
              <a:rPr lang="ru-RU" sz="1200" dirty="0"/>
              <a:t>Начинайте идти. Поставьте костыли на землю на расстоянии около 30 сантиметров перед собой и немного наклонитесь вперед. Идите так, будто вы хотите наступить на больную ногу, затем переместите свой вес на костыли и проведите ноги вперед между костылями. Опуская больную ногу, держите ее приподнятой, чтобы не оказывать на нее давления.</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25470"/>
          </a:xfrm>
        </p:spPr>
        <p:txBody>
          <a:bodyPr>
            <a:normAutofit fontScale="90000"/>
          </a:bodyPr>
          <a:lstStyle/>
          <a:p>
            <a:pPr algn="ctr"/>
            <a:r>
              <a:rPr lang="ru-RU" sz="2400" b="1" dirty="0" smtClean="0"/>
              <a:t>МАТРАС </a:t>
            </a:r>
            <a:br>
              <a:rPr lang="ru-RU" sz="2400" b="1" dirty="0" smtClean="0"/>
            </a:br>
            <a:r>
              <a:rPr lang="ru-RU" sz="2400" b="1" dirty="0" smtClean="0"/>
              <a:t>ПРОТИВОПРОЛЕЖНЕВЫЙ ТРУБЧАТЫЙ</a:t>
            </a:r>
            <a:endParaRPr lang="ru-RU" sz="2400" dirty="0"/>
          </a:p>
        </p:txBody>
      </p:sp>
      <p:pic>
        <p:nvPicPr>
          <p:cNvPr id="2050" name="Picture 2"/>
          <p:cNvPicPr>
            <a:picLocks noGrp="1" noChangeAspect="1" noChangeArrowheads="1"/>
          </p:cNvPicPr>
          <p:nvPr>
            <p:ph sz="quarter" idx="1"/>
          </p:nvPr>
        </p:nvPicPr>
        <p:blipFill>
          <a:blip r:embed="rId2"/>
          <a:srcRect l="6313" t="21951" r="28635" b="28393"/>
          <a:stretch>
            <a:fillRect/>
          </a:stretch>
        </p:blipFill>
        <p:spPr bwMode="auto">
          <a:xfrm>
            <a:off x="357158" y="4500570"/>
            <a:ext cx="4857784" cy="2143140"/>
          </a:xfrm>
          <a:prstGeom prst="rect">
            <a:avLst/>
          </a:prstGeom>
          <a:noFill/>
          <a:ln w="6350">
            <a:noFill/>
            <a:miter lim="800000"/>
            <a:headEnd/>
            <a:tailEnd/>
          </a:ln>
          <a:effectLst/>
        </p:spPr>
      </p:pic>
      <p:sp>
        <p:nvSpPr>
          <p:cNvPr id="5" name="TextBox 4"/>
          <p:cNvSpPr txBox="1"/>
          <p:nvPr/>
        </p:nvSpPr>
        <p:spPr>
          <a:xfrm>
            <a:off x="785786" y="1142984"/>
            <a:ext cx="7929618" cy="4801314"/>
          </a:xfrm>
          <a:prstGeom prst="rect">
            <a:avLst/>
          </a:prstGeom>
          <a:noFill/>
        </p:spPr>
        <p:txBody>
          <a:bodyPr wrap="square" rtlCol="0">
            <a:spAutoFit/>
          </a:bodyPr>
          <a:lstStyle/>
          <a:p>
            <a:pPr algn="just"/>
            <a:r>
              <a:rPr lang="ru-RU" sz="1200" dirty="0" smtClean="0">
                <a:latin typeface="Arial" pitchFamily="34" charset="0"/>
                <a:cs typeface="Arial" pitchFamily="34" charset="0"/>
              </a:rPr>
              <a:t>	В </a:t>
            </a:r>
            <a:r>
              <a:rPr lang="ru-RU" sz="1200" dirty="0">
                <a:latin typeface="Arial" pitchFamily="34" charset="0"/>
                <a:cs typeface="Arial" pitchFamily="34" charset="0"/>
              </a:rPr>
              <a:t>первую очередь устанавливается на ровную поверхность насос, прикрепить конструкцию можно и посредством крючков, которые можно увидеть на корпусе (перекладине) изделия.</a:t>
            </a:r>
          </a:p>
          <a:p>
            <a:pPr algn="just"/>
            <a:r>
              <a:rPr lang="ru-RU" sz="1200" dirty="0">
                <a:latin typeface="Arial" pitchFamily="34" charset="0"/>
                <a:cs typeface="Arial" pitchFamily="34" charset="0"/>
              </a:rPr>
              <a:t>	Матрас противопролежный Армед стелется поверх обычного, расположенного на кровати. Концы свисать не должны. Для этого материал заправляется под основной матрац. Трубки должны находиться у ног и не скручиваться, этот момент следует рассмотреть до подключения устройства к сети. 	Компрессор располагается в ногах.</a:t>
            </a:r>
          </a:p>
          <a:p>
            <a:pPr algn="just"/>
            <a:r>
              <a:rPr lang="ru-RU" sz="1200" dirty="0">
                <a:latin typeface="Arial" pitchFamily="34" charset="0"/>
                <a:cs typeface="Arial" pitchFamily="34" charset="0"/>
              </a:rPr>
              <a:t>	К трубкам следует подключить насос, который после присоединяется к матрацу. Под матрасом быть ничего не должно, поэтому расположение трубок перед включением повторно проверяется. Для включения насоса включается определенная кнопка «вкл», после чего воздух станет наполнять ячейки.</a:t>
            </a:r>
          </a:p>
          <a:p>
            <a:pPr algn="just"/>
            <a:r>
              <a:rPr lang="ru-RU" sz="1200" dirty="0">
                <a:latin typeface="Arial" pitchFamily="34" charset="0"/>
                <a:cs typeface="Arial" pitchFamily="34" charset="0"/>
              </a:rPr>
              <a:t>Поверхность матраса застилается специальной, подготовленной заранее, простыней, после чего можно уже уложить человека. Для регулировки давления следует зафиксировать ручку в определенном положении. Показатель будет напрямую зависеть от массы лежащего. Проверяется степень заполненности ячеек воздухом. Для этого следует под больного просунуть несколько пальцев. Если препятствий матрас не оказывает, то сделано все правильно.</a:t>
            </a:r>
          </a:p>
          <a:p>
            <a:pPr algn="just"/>
            <a:r>
              <a:rPr lang="ru-RU" sz="1200" dirty="0" smtClean="0">
                <a:latin typeface="Arial" pitchFamily="34" charset="0"/>
                <a:cs typeface="Arial" pitchFamily="34" charset="0"/>
              </a:rPr>
              <a:t>	Для </a:t>
            </a:r>
            <a:r>
              <a:rPr lang="ru-RU" sz="1200" dirty="0">
                <a:latin typeface="Arial" pitchFamily="34" charset="0"/>
                <a:cs typeface="Arial" pitchFamily="34" charset="0"/>
              </a:rPr>
              <a:t>смены положения человека, включается статическая функция изделия в период работы устройства. Произойдет одновременное заполнения всех пустот, что сделает возможным кормление или проведение иных процедур с лежачим. После отключения функции, агрегат продолжит работать в привычном режиме.</a:t>
            </a:r>
          </a:p>
          <a:p>
            <a:pPr algn="just"/>
            <a:r>
              <a:rPr lang="ru-RU" sz="1200" dirty="0" smtClean="0">
                <a:latin typeface="Arial" pitchFamily="34" charset="0"/>
                <a:cs typeface="Arial" pitchFamily="34" charset="0"/>
              </a:rPr>
              <a:t>		Для </a:t>
            </a:r>
            <a:r>
              <a:rPr lang="ru-RU" sz="1200" dirty="0">
                <a:latin typeface="Arial" pitchFamily="34" charset="0"/>
                <a:cs typeface="Arial" pitchFamily="34" charset="0"/>
              </a:rPr>
              <a:t>исправной работы матраса фильтры проверяются раз в месяц. Загрязнения </a:t>
            </a:r>
            <a:r>
              <a:rPr lang="ru-RU" sz="1200" dirty="0" smtClean="0">
                <a:latin typeface="Arial" pitchFamily="34" charset="0"/>
                <a:cs typeface="Arial" pitchFamily="34" charset="0"/>
              </a:rPr>
              <a:t>		удаляются </a:t>
            </a:r>
            <a:r>
              <a:rPr lang="ru-RU" sz="1200" dirty="0">
                <a:latin typeface="Arial" pitchFamily="34" charset="0"/>
                <a:cs typeface="Arial" pitchFamily="34" charset="0"/>
              </a:rPr>
              <a:t>любыми моющими средствами. После просушивания устанавливаются </a:t>
            </a:r>
            <a:r>
              <a:rPr lang="ru-RU" sz="1200" dirty="0" smtClean="0">
                <a:latin typeface="Arial" pitchFamily="34" charset="0"/>
                <a:cs typeface="Arial" pitchFamily="34" charset="0"/>
              </a:rPr>
              <a:t>		на </a:t>
            </a:r>
            <a:r>
              <a:rPr lang="ru-RU" sz="1200" dirty="0">
                <a:latin typeface="Arial" pitchFamily="34" charset="0"/>
                <a:cs typeface="Arial" pitchFamily="34" charset="0"/>
              </a:rPr>
              <a:t>прежнее место.</a:t>
            </a:r>
          </a:p>
          <a:p>
            <a:pPr algn="just"/>
            <a:r>
              <a:rPr lang="ru-RU" sz="1200" dirty="0">
                <a:latin typeface="Arial" pitchFamily="34" charset="0"/>
                <a:cs typeface="Arial" pitchFamily="34" charset="0"/>
              </a:rPr>
              <a:t>	</a:t>
            </a:r>
            <a:r>
              <a:rPr lang="ru-RU" sz="1200" dirty="0" smtClean="0">
                <a:latin typeface="Arial" pitchFamily="34" charset="0"/>
                <a:cs typeface="Arial" pitchFamily="34" charset="0"/>
              </a:rPr>
              <a:t>		Однако </a:t>
            </a:r>
            <a:r>
              <a:rPr lang="ru-RU" sz="1200" dirty="0">
                <a:latin typeface="Arial" pitchFamily="34" charset="0"/>
                <a:cs typeface="Arial" pitchFamily="34" charset="0"/>
              </a:rPr>
              <a:t>следить стоит за всем матрасом целиком. Поверхность </a:t>
            </a:r>
            <a:r>
              <a:rPr lang="ru-RU" sz="1200" dirty="0" smtClean="0">
                <a:latin typeface="Arial" pitchFamily="34" charset="0"/>
                <a:cs typeface="Arial" pitchFamily="34" charset="0"/>
              </a:rPr>
              <a:t>				изделия </a:t>
            </a:r>
            <a:r>
              <a:rPr lang="ru-RU" sz="1200" dirty="0">
                <a:latin typeface="Arial" pitchFamily="34" charset="0"/>
                <a:cs typeface="Arial" pitchFamily="34" charset="0"/>
              </a:rPr>
              <a:t>моется мокрой тряпочкой и любыми дезинфицирующими </a:t>
            </a:r>
            <a:r>
              <a:rPr lang="ru-RU" sz="1200" dirty="0" smtClean="0">
                <a:latin typeface="Arial" pitchFamily="34" charset="0"/>
                <a:cs typeface="Arial" pitchFamily="34" charset="0"/>
              </a:rPr>
              <a:t>				средствами</a:t>
            </a:r>
            <a:r>
              <a:rPr lang="ru-RU" sz="1200" dirty="0">
                <a:latin typeface="Arial" pitchFamily="34" charset="0"/>
                <a:cs typeface="Arial" pitchFamily="34" charset="0"/>
              </a:rPr>
              <a:t>.</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РЕГУЛИРУЕМАЯ ПОДСТАВКА К ВАННЕ С ОДНОЙ И ДВУМЯ СТУПЕНЯМИ</a:t>
            </a:r>
            <a:endParaRPr lang="ru-RU" dirty="0"/>
          </a:p>
        </p:txBody>
      </p:sp>
      <p:sp>
        <p:nvSpPr>
          <p:cNvPr id="3" name="Содержимое 2"/>
          <p:cNvSpPr>
            <a:spLocks noGrp="1"/>
          </p:cNvSpPr>
          <p:nvPr>
            <p:ph sz="quarter" idx="1"/>
          </p:nvPr>
        </p:nvSpPr>
        <p:spPr/>
        <p:txBody>
          <a:bodyPr>
            <a:normAutofit/>
          </a:bodyPr>
          <a:lstStyle/>
          <a:p>
            <a:pPr algn="just">
              <a:buNone/>
            </a:pPr>
            <a:r>
              <a:rPr lang="ru-RU" sz="1300" dirty="0" smtClean="0">
                <a:latin typeface="Arial" pitchFamily="34" charset="0"/>
                <a:cs typeface="Arial" pitchFamily="34" charset="0"/>
              </a:rPr>
              <a:t>		Подставка с одной и двумя ступенями достаточно проста в уходе.		Материал ступени: фанера, обработанная противоскользящим составом.	Ножки подставки изготовлены из стальной трубы с полимерно-порошковым покрытием. На видимых торцах труб - пластиковые заглушки белого цвета. Подставка имеет следующее назначение:						- Преодолевание препятствий.					Ступенька предназначена для облегчения проведения водных процедур. Широко используется как ступень для захода в ванную. Она удобная, компактная и на нее можно опереться, когда Вы будете одеваться. Облегчает уход за пожилыми людьми, инвалидами, людьми с нарушениями координации и функций опорно-двигательного аппарата. Компактность подставки позволяет хранить в ванной комнате любого размера. Благодаря ножкам с противоскользящим покрытием, Вы можете не переживать за безопасность своих близких. Подставка прекрасно помогает пожилым людям принимать водные процедуры.</a:t>
            </a:r>
          </a:p>
          <a:p>
            <a:pPr algn="just">
              <a:buNone/>
            </a:pPr>
            <a:r>
              <a:rPr lang="ru-RU" sz="1300" dirty="0" smtClean="0">
                <a:latin typeface="Arial" pitchFamily="34" charset="0"/>
                <a:cs typeface="Arial" pitchFamily="34" charset="0"/>
              </a:rPr>
              <a:t>Подставка имеет следующие параметры:</a:t>
            </a:r>
          </a:p>
          <a:p>
            <a:pPr algn="just">
              <a:buNone/>
            </a:pPr>
            <a:r>
              <a:rPr lang="ru-RU" sz="1300" dirty="0" smtClean="0">
                <a:latin typeface="Arial" pitchFamily="34" charset="0"/>
                <a:cs typeface="Arial" pitchFamily="34" charset="0"/>
              </a:rPr>
              <a:t>Размеры ступени: 350*300 мм</a:t>
            </a:r>
          </a:p>
          <a:p>
            <a:pPr algn="just">
              <a:buNone/>
            </a:pPr>
            <a:r>
              <a:rPr lang="ru-RU" sz="1300" dirty="0" smtClean="0">
                <a:latin typeface="Arial" pitchFamily="34" charset="0"/>
                <a:cs typeface="Arial" pitchFamily="34" charset="0"/>
              </a:rPr>
              <a:t>Высота ступени: 200 мм</a:t>
            </a:r>
          </a:p>
          <a:p>
            <a:pPr algn="just">
              <a:buNone/>
            </a:pPr>
            <a:r>
              <a:rPr lang="ru-RU" sz="1300" dirty="0" smtClean="0">
                <a:latin typeface="Arial" pitchFamily="34" charset="0"/>
                <a:cs typeface="Arial" pitchFamily="34" charset="0"/>
              </a:rPr>
              <a:t> Максимальный вес: 120 кг</a:t>
            </a:r>
          </a:p>
          <a:p>
            <a:endParaRPr lang="ru-RU" dirty="0"/>
          </a:p>
        </p:txBody>
      </p:sp>
      <p:pic>
        <p:nvPicPr>
          <p:cNvPr id="1026" name="Picture 2" descr="D:\Рабочий Стол\19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413" y="4538278"/>
            <a:ext cx="1642492" cy="16424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Рабочий Стол\c4815552a4a36998fb54bd4ccef35d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495428"/>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11156"/>
          </a:xfrm>
        </p:spPr>
        <p:txBody>
          <a:bodyPr>
            <a:normAutofit fontScale="90000"/>
          </a:bodyPr>
          <a:lstStyle/>
          <a:p>
            <a:pPr algn="ctr"/>
            <a:r>
              <a:rPr lang="ru-RU" sz="2200" b="1" dirty="0" smtClean="0"/>
              <a:t>КРЕСЛО-СТУЛ С САНИТАРНЫМ ОСНАЩЕНИЕМ</a:t>
            </a:r>
            <a:endParaRPr lang="ru-RU" sz="2200" dirty="0"/>
          </a:p>
        </p:txBody>
      </p:sp>
      <p:pic>
        <p:nvPicPr>
          <p:cNvPr id="3074" name="Picture 2"/>
          <p:cNvPicPr>
            <a:picLocks noGrp="1" noChangeAspect="1" noChangeArrowheads="1"/>
          </p:cNvPicPr>
          <p:nvPr>
            <p:ph sz="quarter" idx="1"/>
          </p:nvPr>
        </p:nvPicPr>
        <p:blipFill>
          <a:blip r:embed="rId2"/>
          <a:srcRect l="30230" t="21951" r="46811" b="39606"/>
          <a:stretch>
            <a:fillRect/>
          </a:stretch>
        </p:blipFill>
        <p:spPr bwMode="auto">
          <a:xfrm>
            <a:off x="5143504" y="1428736"/>
            <a:ext cx="2786082" cy="2786082"/>
          </a:xfrm>
          <a:prstGeom prst="rect">
            <a:avLst/>
          </a:prstGeom>
          <a:noFill/>
          <a:ln w="9525">
            <a:noFill/>
            <a:miter lim="800000"/>
            <a:headEnd/>
            <a:tailEnd/>
          </a:ln>
          <a:effectLst/>
        </p:spPr>
      </p:pic>
      <p:sp>
        <p:nvSpPr>
          <p:cNvPr id="5" name="TextBox 4"/>
          <p:cNvSpPr txBox="1"/>
          <p:nvPr/>
        </p:nvSpPr>
        <p:spPr>
          <a:xfrm>
            <a:off x="428596" y="928670"/>
            <a:ext cx="4429156" cy="4893647"/>
          </a:xfrm>
          <a:prstGeom prst="rect">
            <a:avLst/>
          </a:prstGeom>
          <a:noFill/>
        </p:spPr>
        <p:txBody>
          <a:bodyPr wrap="square" rtlCol="0">
            <a:spAutoFit/>
          </a:bodyPr>
          <a:lstStyle/>
          <a:p>
            <a:pPr algn="just"/>
            <a:r>
              <a:rPr lang="ru-RU" sz="1200" b="1" dirty="0"/>
              <a:t>Правила использования</a:t>
            </a:r>
            <a:endParaRPr lang="ru-RU" sz="1200" dirty="0"/>
          </a:p>
          <a:p>
            <a:pPr algn="just"/>
            <a:r>
              <a:rPr lang="ru-RU" sz="1200" dirty="0"/>
              <a:t>	Соберите кресло-стул. Установите необходимую высоту стула с помощью кнопочных фиксаторов на каждой ножке. Перед использованием убедитесь, что все ножки установлены на одинаковую высоту и заблокированы фиксатором.</a:t>
            </a:r>
          </a:p>
          <a:p>
            <a:pPr algn="just"/>
            <a:r>
              <a:rPr lang="ru-RU" sz="1200" dirty="0"/>
              <a:t>	В случае хранения кресла-стула в холодном помещении перед креплением пластикового сидения и крышки необходимо сначала нагреть их до комнатной температуры, а затем зафиксировать на задней раме.</a:t>
            </a:r>
          </a:p>
          <a:p>
            <a:pPr algn="just"/>
            <a:r>
              <a:rPr lang="ru-RU" sz="1200" dirty="0"/>
              <a:t>	После каждого использования туалета проводите санитарно-гигиеническую обработку судна и поручней кресла-стула.				 </a:t>
            </a:r>
            <a:r>
              <a:rPr lang="ru-RU" sz="1200" dirty="0" smtClean="0"/>
              <a:t>Ножки </a:t>
            </a:r>
            <a:r>
              <a:rPr lang="ru-RU" sz="1200" dirty="0"/>
              <a:t>кресла-стула оснащены резиновыми насадками, снижающими эффект скольжения. В случае износа насадок необходимо заменить их на новые.</a:t>
            </a:r>
          </a:p>
          <a:p>
            <a:pPr algn="just"/>
            <a:r>
              <a:rPr lang="ru-RU" sz="1200" b="1" dirty="0" smtClean="0"/>
              <a:t>Правила </a:t>
            </a:r>
            <a:r>
              <a:rPr lang="ru-RU" sz="1200" b="1" dirty="0"/>
              <a:t>ухода</a:t>
            </a:r>
            <a:endParaRPr lang="ru-RU" sz="1200" dirty="0"/>
          </a:p>
          <a:p>
            <a:pPr algn="just"/>
            <a:r>
              <a:rPr lang="ru-RU" sz="1200" dirty="0"/>
              <a:t>	Для чистки кресла-стула используйте тёплую воду с нейтральным моющим средством. После чистки вытрите все детали насухо тряпочкой.</a:t>
            </a:r>
          </a:p>
          <a:p>
            <a:pPr algn="just"/>
            <a:r>
              <a:rPr lang="ru-RU" sz="1200" dirty="0"/>
              <a:t>Не применяйте растворители (спирт, ацетон и др.), а также сильнодействующие моющие средства.</a:t>
            </a:r>
          </a:p>
          <a:p>
            <a:pPr algn="just"/>
            <a:r>
              <a:rPr lang="ru-RU" sz="1200" dirty="0"/>
              <a:t>	Не применяйте абразивные вещества и инструменты.</a:t>
            </a:r>
          </a:p>
          <a:p>
            <a:pPr algn="just"/>
            <a:endParaRPr lang="ru-R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54032"/>
          </a:xfrm>
        </p:spPr>
        <p:txBody>
          <a:bodyPr>
            <a:normAutofit/>
          </a:bodyPr>
          <a:lstStyle/>
          <a:p>
            <a:pPr algn="ctr"/>
            <a:r>
              <a:rPr lang="ru-RU" sz="2400" b="1" dirty="0" smtClean="0"/>
              <a:t>ОПОРЫ-ХОДУНКИ ШАГАЮЩИЕ</a:t>
            </a:r>
            <a:endParaRPr lang="ru-RU" sz="2400" dirty="0"/>
          </a:p>
        </p:txBody>
      </p:sp>
      <p:pic>
        <p:nvPicPr>
          <p:cNvPr id="4098" name="Picture 2"/>
          <p:cNvPicPr>
            <a:picLocks noGrp="1" noChangeAspect="1" noChangeArrowheads="1"/>
          </p:cNvPicPr>
          <p:nvPr>
            <p:ph sz="quarter" idx="1"/>
          </p:nvPr>
        </p:nvPicPr>
        <p:blipFill>
          <a:blip r:embed="rId2"/>
          <a:srcRect l="22576" t="10738" r="44898" b="17180"/>
          <a:stretch>
            <a:fillRect/>
          </a:stretch>
        </p:blipFill>
        <p:spPr bwMode="auto">
          <a:xfrm>
            <a:off x="428596" y="1214422"/>
            <a:ext cx="2428892" cy="3214710"/>
          </a:xfrm>
          <a:prstGeom prst="rect">
            <a:avLst/>
          </a:prstGeom>
          <a:noFill/>
          <a:ln w="9525">
            <a:noFill/>
            <a:miter lim="800000"/>
            <a:headEnd/>
            <a:tailEnd/>
          </a:ln>
          <a:effectLst/>
        </p:spPr>
      </p:pic>
      <p:sp>
        <p:nvSpPr>
          <p:cNvPr id="5" name="TextBox 4"/>
          <p:cNvSpPr txBox="1"/>
          <p:nvPr/>
        </p:nvSpPr>
        <p:spPr>
          <a:xfrm>
            <a:off x="3143240" y="1142984"/>
            <a:ext cx="4786346" cy="5170646"/>
          </a:xfrm>
          <a:prstGeom prst="rect">
            <a:avLst/>
          </a:prstGeom>
          <a:noFill/>
        </p:spPr>
        <p:txBody>
          <a:bodyPr wrap="square" rtlCol="0">
            <a:spAutoFit/>
          </a:bodyPr>
          <a:lstStyle/>
          <a:p>
            <a:pPr algn="just"/>
            <a:r>
              <a:rPr lang="ru-RU" sz="1200" b="1" dirty="0"/>
              <a:t>Инструкция по применению:</a:t>
            </a:r>
            <a:endParaRPr lang="ru-RU" sz="1200" b="1" i="1" dirty="0"/>
          </a:p>
          <a:p>
            <a:pPr algn="just"/>
            <a:r>
              <a:rPr lang="ru-RU" sz="1200" dirty="0"/>
              <a:t>	При ходьбе необходимо смотреть вперед, а не под ноги стараться поддерживать максимально ровное положение спины и всего тела – держать осанку пожилым людям нельзя отставлять от себя ходунки слишком далеко. Нельзя подходить слишком близко или в упор к поперечной перекладине ходунков. «Шагая» при помощи ходунков, сначала нужно их поднять, после чего перенести вперед на один шаг, затем вес тела переходит на рукоятки и уже потом совершается шаг к раме при травме одной ноги, начинать ходьбу нужно именно с нее ходунки нельзя тянуть на себя. Поднимаясь с кресла или кровати не рекомендуется передвигаться при головокружении. Не рекомендуется ходить по поверхности с незакрепленными ковриками, половиками, коврами с толстым ворсом, мокрому полу или любой скользкой поверхности. Категорически недопустимо применение опор-ходунков при перемещении на эскалаторе.</a:t>
            </a:r>
          </a:p>
          <a:p>
            <a:pPr algn="just"/>
            <a:r>
              <a:rPr lang="ru-RU" sz="1200" b="1" dirty="0" smtClean="0"/>
              <a:t>Рекомендации </a:t>
            </a:r>
            <a:r>
              <a:rPr lang="ru-RU" sz="1200" b="1" dirty="0"/>
              <a:t>по уходу и хранению</a:t>
            </a:r>
            <a:r>
              <a:rPr lang="ru-RU" sz="1200" b="1" dirty="0" smtClean="0"/>
              <a:t>:</a:t>
            </a:r>
            <a:r>
              <a:rPr lang="ru-RU" sz="1200" b="1" dirty="0"/>
              <a:t>			</a:t>
            </a:r>
            <a:r>
              <a:rPr lang="ru-RU" sz="1200" dirty="0"/>
              <a:t>Рекомендуется влажная обработка мыльным раствором без применения абразивных чистящих средств. Следует предохранять опоры-ходунки от ударов твердыми и острыми предметами. Храните опоры-ходунки в сухом и чистом месте. Не подвергайте изделие воздействию высокой температуры, влажности и пыли, оберегайте от прямых солнечных лучей.</a:t>
            </a:r>
            <a:endParaRPr lang="ru-RU" sz="1200" i="1" dirty="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82594"/>
          </a:xfrm>
        </p:spPr>
        <p:txBody>
          <a:bodyPr/>
          <a:lstStyle/>
          <a:p>
            <a:pPr algn="ctr"/>
            <a:r>
              <a:rPr lang="ru-RU" b="1" dirty="0" smtClean="0"/>
              <a:t>ОПОРЫ-ХОДУНКИ</a:t>
            </a:r>
            <a:endParaRPr lang="ru-RU" dirty="0"/>
          </a:p>
        </p:txBody>
      </p:sp>
      <p:pic>
        <p:nvPicPr>
          <p:cNvPr id="7" name="Содержимое 6"/>
          <p:cNvPicPr>
            <a:picLocks noGrp="1"/>
          </p:cNvPicPr>
          <p:nvPr>
            <p:ph sz="quarter" idx="1"/>
          </p:nvPr>
        </p:nvPicPr>
        <p:blipFill>
          <a:blip r:embed="rId2"/>
          <a:srcRect l="37520" t="37366" r="35382" b="6183"/>
          <a:stretch>
            <a:fillRect/>
          </a:stretch>
        </p:blipFill>
        <p:spPr bwMode="auto">
          <a:xfrm>
            <a:off x="642910" y="1071546"/>
            <a:ext cx="5192157" cy="5348996"/>
          </a:xfrm>
          <a:prstGeom prst="rect">
            <a:avLst/>
          </a:prstGeom>
          <a:noFill/>
          <a:ln w="19050">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ХОДУНКИ</a:t>
            </a:r>
            <a:r>
              <a:rPr lang="ru-RU" dirty="0" smtClean="0"/>
              <a:t/>
            </a:r>
            <a:br>
              <a:rPr lang="ru-RU" dirty="0" smtClean="0"/>
            </a:br>
            <a:endParaRPr lang="ru-RU" dirty="0"/>
          </a:p>
        </p:txBody>
      </p:sp>
      <p:sp>
        <p:nvSpPr>
          <p:cNvPr id="3" name="Содержимое 2"/>
          <p:cNvSpPr>
            <a:spLocks noGrp="1"/>
          </p:cNvSpPr>
          <p:nvPr>
            <p:ph sz="quarter" idx="1"/>
          </p:nvPr>
        </p:nvSpPr>
        <p:spPr>
          <a:xfrm>
            <a:off x="457200" y="1142984"/>
            <a:ext cx="7467600" cy="5330968"/>
          </a:xfrm>
        </p:spPr>
        <p:txBody>
          <a:bodyPr>
            <a:normAutofit fontScale="62500" lnSpcReduction="20000"/>
          </a:bodyPr>
          <a:lstStyle/>
          <a:p>
            <a:pPr lvl="1" algn="just">
              <a:buNone/>
            </a:pPr>
            <a:r>
              <a:rPr lang="ru-RU" sz="2200" dirty="0" smtClean="0"/>
              <a:t>		Средство реабилитации для инвалидов: ходунки- приспособление для передвижения людей с нарушением опорно-двигательной системы и пожилым людям в условиях помещений и на площадках с твердым покрытием, улучшают координацию движений, позволяют сохранить равновесие и уменьшают нагрузку на нижние конечности. Ходунки предназначены для облегчения передвижения людей с нарушением опорно-двигательной системы.	Рама алюминиевая имеет высококачественное эмалевое лакокрасочное покрытие, складывается и раскладывается без инструмента.		Ходунки оснащены мягким сиденьем из искусственной кожи, полукруглым мягким упором для спины и корзиной для личных вещей.			Рукоятки регулируются по высоте, обеспечивают прочность их захвата рукой и отсутствие скольжения при захвате, оснащены ручными тормозами, обеспечивающими подтормаживание при движении и фиксацию при использовании для отдыха сидя.	Колеса литые, передние-самоориентирующиеся, задние-фиксированные. По сравнению с тростью и костылями, ходунки обеспечивают наибольшую стабильность и устойчивость пациентов за счет более широкой базы для поддержки о опоры, улучшенной продольной и поперечной устойчивости.</a:t>
            </a:r>
          </a:p>
          <a:p>
            <a:pPr lvl="0" algn="just">
              <a:buNone/>
            </a:pPr>
            <a:r>
              <a:rPr lang="ru-RU" sz="2200" dirty="0" smtClean="0"/>
              <a:t>Раздвиньте раму.</a:t>
            </a:r>
          </a:p>
          <a:p>
            <a:pPr lvl="0" algn="just">
              <a:buNone/>
            </a:pPr>
            <a:r>
              <a:rPr lang="ru-RU" sz="2200" dirty="0" smtClean="0"/>
              <a:t>Поместите багажную корзину под сиденье, установите сиденье.</a:t>
            </a:r>
          </a:p>
          <a:p>
            <a:pPr lvl="0" algn="just">
              <a:buNone/>
            </a:pPr>
            <a:r>
              <a:rPr lang="ru-RU" sz="2200" dirty="0" smtClean="0"/>
              <a:t>Установите ручки в раму и затяните болты.</a:t>
            </a:r>
          </a:p>
          <a:p>
            <a:pPr lvl="0" algn="just">
              <a:buNone/>
            </a:pPr>
            <a:r>
              <a:rPr lang="ru-RU" sz="2200" dirty="0" smtClean="0"/>
              <a:t>Проверьте ходовые качества роллатора и тормоза, отрегулируйте высоту ручек.</a:t>
            </a:r>
          </a:p>
          <a:p>
            <a:pPr lvl="0" algn="just">
              <a:buNone/>
            </a:pPr>
            <a:r>
              <a:rPr lang="ru-RU" sz="2200" dirty="0" smtClean="0"/>
              <a:t>Убедитесь, что все болты хорошо затянуты.</a:t>
            </a:r>
          </a:p>
          <a:p>
            <a:pPr lvl="0" algn="just">
              <a:buNone/>
            </a:pPr>
            <a:r>
              <a:rPr lang="ru-RU" sz="2200" dirty="0" smtClean="0"/>
              <a:t>Устройство рассчитано на пользователей, чей вес не превышает 110 кг.</a:t>
            </a:r>
          </a:p>
          <a:p>
            <a:pPr lvl="0" algn="just">
              <a:buNone/>
            </a:pPr>
            <a:r>
              <a:rPr lang="ru-RU" sz="2200" dirty="0" smtClean="0"/>
              <a:t>Содержите устройство в чистоте, раз в 6 месяцев обрабатывайте смазочным материалом.</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39784"/>
          </a:xfrm>
        </p:spPr>
        <p:txBody>
          <a:bodyPr>
            <a:normAutofit/>
          </a:bodyPr>
          <a:lstStyle/>
          <a:p>
            <a:pPr algn="ctr"/>
            <a:r>
              <a:rPr lang="ru-RU" sz="2400" b="1" dirty="0" smtClean="0"/>
              <a:t>ОПОРЫ-ХОДУНКИ С СИДЕНЬЕМ ДЛЯ ОТДЫХА</a:t>
            </a:r>
            <a:endParaRPr lang="ru-RU" sz="2400" dirty="0"/>
          </a:p>
        </p:txBody>
      </p:sp>
      <p:pic>
        <p:nvPicPr>
          <p:cNvPr id="6146" name="Picture 2"/>
          <p:cNvPicPr>
            <a:picLocks noGrp="1" noChangeAspect="1" noChangeArrowheads="1"/>
          </p:cNvPicPr>
          <p:nvPr>
            <p:ph sz="quarter" idx="1"/>
          </p:nvPr>
        </p:nvPicPr>
        <p:blipFill>
          <a:blip r:embed="rId2"/>
          <a:srcRect l="17793" t="10738" r="40115" b="17180"/>
          <a:stretch>
            <a:fillRect/>
          </a:stretch>
        </p:blipFill>
        <p:spPr bwMode="auto">
          <a:xfrm>
            <a:off x="642910" y="1357298"/>
            <a:ext cx="3143272" cy="3214710"/>
          </a:xfrm>
          <a:prstGeom prst="rect">
            <a:avLst/>
          </a:prstGeom>
          <a:noFill/>
          <a:ln w="9525">
            <a:noFill/>
            <a:miter lim="800000"/>
            <a:headEnd/>
            <a:tailEnd/>
          </a:ln>
          <a:effectLst/>
        </p:spPr>
      </p:pic>
      <p:sp>
        <p:nvSpPr>
          <p:cNvPr id="5" name="TextBox 4"/>
          <p:cNvSpPr txBox="1"/>
          <p:nvPr/>
        </p:nvSpPr>
        <p:spPr>
          <a:xfrm>
            <a:off x="3551652" y="1412776"/>
            <a:ext cx="4572032" cy="2492990"/>
          </a:xfrm>
          <a:prstGeom prst="rect">
            <a:avLst/>
          </a:prstGeom>
          <a:noFill/>
        </p:spPr>
        <p:txBody>
          <a:bodyPr wrap="square" rtlCol="0">
            <a:spAutoFit/>
          </a:bodyPr>
          <a:lstStyle/>
          <a:p>
            <a:pPr algn="just"/>
            <a:r>
              <a:rPr lang="ru-RU" sz="1200" dirty="0" smtClean="0"/>
              <a:t>	Опоры-ходунки </a:t>
            </a:r>
            <a:r>
              <a:rPr lang="ru-RU" sz="1200" dirty="0"/>
              <a:t>с сидением для отдыха  станут прекрасным помощником для пожилых, инвалидов, а также при реабилитации после травм и </a:t>
            </a:r>
            <a:r>
              <a:rPr lang="ru-RU" sz="1200" dirty="0" smtClean="0"/>
              <a:t>операций.	Текстильное </a:t>
            </a:r>
            <a:r>
              <a:rPr lang="ru-RU" sz="1200" dirty="0"/>
              <a:t>сиденье очень просто раскладывается и складывается, так что пациент может отдыхать, во время прогулок</a:t>
            </a:r>
            <a:r>
              <a:rPr lang="ru-RU" sz="1200" dirty="0" smtClean="0"/>
              <a:t>;</a:t>
            </a:r>
            <a:r>
              <a:rPr lang="ru-RU" sz="1200" dirty="0"/>
              <a:t>			очень легкие, потому что изготовлены на основе сплавов алюминия;	</a:t>
            </a:r>
            <a:endParaRPr lang="ru-RU" sz="1200" dirty="0" smtClean="0"/>
          </a:p>
          <a:p>
            <a:pPr algn="just"/>
            <a:r>
              <a:rPr lang="ru-RU" sz="1200" dirty="0" smtClean="0"/>
              <a:t>	поручни </a:t>
            </a:r>
            <a:r>
              <a:rPr lang="ru-RU" sz="1200" dirty="0"/>
              <a:t>снабжены мягкими накладками;	</a:t>
            </a:r>
            <a:r>
              <a:rPr lang="ru-RU" sz="1200" dirty="0" smtClean="0"/>
              <a:t>можно </a:t>
            </a:r>
            <a:r>
              <a:rPr lang="ru-RU" sz="1200" dirty="0"/>
              <a:t>настраивать высоту в 8 уровней и шагом в высоту до 2,5 сантиметров;	</a:t>
            </a:r>
            <a:r>
              <a:rPr lang="ru-RU" sz="1200" dirty="0" smtClean="0"/>
              <a:t>	наконечники </a:t>
            </a:r>
            <a:r>
              <a:rPr lang="ru-RU" sz="1200" dirty="0"/>
              <a:t>на ножках прорезинены и предотвращают скольжения.</a:t>
            </a:r>
            <a:r>
              <a:rPr lang="ru-RU" sz="1200" b="1" dirty="0"/>
              <a:t>	</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939784"/>
          </a:xfrm>
        </p:spPr>
        <p:txBody>
          <a:bodyPr>
            <a:normAutofit/>
          </a:bodyPr>
          <a:lstStyle/>
          <a:p>
            <a:pPr algn="ctr"/>
            <a:r>
              <a:rPr lang="ru-RU" sz="2400" b="1" dirty="0" smtClean="0"/>
              <a:t>ТОНОМЕТР МЕДИЦИНСКИЙ С РЕЧЕВЫМ ВЫХОДОМ, АВТОМАТИЧЕСКИЙ</a:t>
            </a:r>
            <a:endParaRPr lang="ru-RU" sz="2400" dirty="0"/>
          </a:p>
        </p:txBody>
      </p:sp>
      <p:pic>
        <p:nvPicPr>
          <p:cNvPr id="7170" name="Picture 2"/>
          <p:cNvPicPr>
            <a:picLocks noGrp="1" noChangeAspect="1" noChangeArrowheads="1"/>
          </p:cNvPicPr>
          <p:nvPr>
            <p:ph sz="quarter" idx="1"/>
          </p:nvPr>
        </p:nvPicPr>
        <p:blipFill>
          <a:blip r:embed="rId2"/>
          <a:srcRect l="22576" t="45978" r="60204" b="26791"/>
          <a:stretch>
            <a:fillRect/>
          </a:stretch>
        </p:blipFill>
        <p:spPr bwMode="auto">
          <a:xfrm>
            <a:off x="5821706" y="1916832"/>
            <a:ext cx="2607945" cy="1940796"/>
          </a:xfrm>
          <a:prstGeom prst="rect">
            <a:avLst/>
          </a:prstGeom>
          <a:noFill/>
          <a:ln w="9525">
            <a:noFill/>
            <a:miter lim="800000"/>
            <a:headEnd/>
            <a:tailEnd/>
          </a:ln>
          <a:effectLst/>
        </p:spPr>
      </p:pic>
      <p:sp>
        <p:nvSpPr>
          <p:cNvPr id="5" name="TextBox 4"/>
          <p:cNvSpPr txBox="1"/>
          <p:nvPr/>
        </p:nvSpPr>
        <p:spPr>
          <a:xfrm>
            <a:off x="611560" y="1268760"/>
            <a:ext cx="5256584" cy="5355312"/>
          </a:xfrm>
          <a:prstGeom prst="rect">
            <a:avLst/>
          </a:prstGeom>
          <a:noFill/>
        </p:spPr>
        <p:txBody>
          <a:bodyPr wrap="square" rtlCol="0">
            <a:spAutoFit/>
          </a:bodyPr>
          <a:lstStyle/>
          <a:p>
            <a:pPr algn="just"/>
            <a:r>
              <a:rPr lang="ru-RU" sz="1200" dirty="0" smtClean="0"/>
              <a:t>	Вставьте </a:t>
            </a:r>
            <a:r>
              <a:rPr lang="ru-RU" sz="1200" dirty="0"/>
              <a:t>четыре батарейки типа АА, соблюдая их полярность.	</a:t>
            </a:r>
            <a:r>
              <a:rPr lang="ru-RU" sz="1200" dirty="0" smtClean="0"/>
              <a:t>Не </a:t>
            </a:r>
            <a:r>
              <a:rPr lang="ru-RU" sz="1200" dirty="0"/>
              <a:t>допускайте попадания деталей одежды под манжету, так как это может повлиять на точность измерения. Оберните манжету вокруг левой руки так, чтобы соединительная воздушная трубка выходила в направлении мизинца. Закрепите манжету, но не затягивайте ее слишком сильно</a:t>
            </a:r>
            <a:r>
              <a:rPr lang="ru-RU" sz="1200" dirty="0" smtClean="0"/>
              <a:t>!</a:t>
            </a:r>
            <a:r>
              <a:rPr lang="ru-RU" sz="1200" dirty="0"/>
              <a:t>				Нижняя часть манжеты должна находиться на расстоянии 2-3 м. выше </a:t>
            </a:r>
            <a:r>
              <a:rPr lang="ru-RU" sz="1200" dirty="0" smtClean="0"/>
              <a:t>локтя. Манжета </a:t>
            </a:r>
            <a:r>
              <a:rPr lang="ru-RU" sz="1200" dirty="0"/>
              <a:t>правильно затянута, если в нее можно легко просунуть один </a:t>
            </a:r>
            <a:r>
              <a:rPr lang="ru-RU" sz="1200" dirty="0" smtClean="0"/>
              <a:t>палец. Сядьте </a:t>
            </a:r>
            <a:r>
              <a:rPr lang="ru-RU" sz="1200" dirty="0"/>
              <a:t>так, чтобы Ваша рука лежала на столе ладонью вверх. Не напрягайтесь. Манжета должна находиться на уровне вашего сердца. Если манжета не будет закреплена правильно или если вы займете неправильное </a:t>
            </a:r>
            <a:r>
              <a:rPr lang="ru-RU" sz="1200" dirty="0" smtClean="0"/>
              <a:t>положение</a:t>
            </a:r>
            <a:r>
              <a:rPr lang="ru-RU" sz="1200" dirty="0"/>
              <a:t>, то это может повлиять на точность измерений.						Нажмите кнопку «Включение». Дисплей подсветиться на 5 секунд, затем раздаться сигнал о том, что скоро начнется измерение. Манжета начнет наполняться </a:t>
            </a:r>
            <a:r>
              <a:rPr lang="ru-RU" sz="1200" dirty="0" smtClean="0"/>
              <a:t>воздухом.</a:t>
            </a:r>
            <a:r>
              <a:rPr lang="ru-RU" sz="1200" dirty="0"/>
              <a:t> </a:t>
            </a:r>
            <a:r>
              <a:rPr lang="ru-RU" sz="1200" dirty="0" smtClean="0"/>
              <a:t>Когда </a:t>
            </a:r>
            <a:r>
              <a:rPr lang="ru-RU" sz="1200" dirty="0"/>
              <a:t>измерение закончиться, воздух из манжеты автоматически начнет выходить, и Вы увидите на дисплее результаты </a:t>
            </a:r>
            <a:r>
              <a:rPr lang="ru-RU" sz="1200" dirty="0" smtClean="0"/>
              <a:t>измерения давление</a:t>
            </a:r>
            <a:r>
              <a:rPr lang="ru-RU" sz="1200" dirty="0"/>
              <a:t>, пульс.	</a:t>
            </a:r>
            <a:r>
              <a:rPr lang="ru-RU" sz="1200" dirty="0" smtClean="0"/>
              <a:t>Выключите </a:t>
            </a:r>
            <a:r>
              <a:rPr lang="ru-RU" sz="1200" dirty="0"/>
              <a:t>прибор. Если прибор не выключить, то он отключиться автоматически через 60 </a:t>
            </a:r>
            <a:r>
              <a:rPr lang="ru-RU" sz="1200" dirty="0" smtClean="0"/>
              <a:t>секунд.</a:t>
            </a:r>
            <a:r>
              <a:rPr lang="ru-RU" sz="1200" dirty="0"/>
              <a:t> </a:t>
            </a:r>
            <a:r>
              <a:rPr lang="ru-RU" sz="1200" dirty="0" smtClean="0"/>
              <a:t>В </a:t>
            </a:r>
            <a:r>
              <a:rPr lang="ru-RU" sz="1200" dirty="0"/>
              <a:t>памяти сохраняются данные о 120 </a:t>
            </a:r>
            <a:r>
              <a:rPr lang="ru-RU" sz="1200" dirty="0" smtClean="0"/>
              <a:t>измерениях.</a:t>
            </a:r>
            <a:r>
              <a:rPr lang="ru-RU" sz="1200" dirty="0"/>
              <a:t> </a:t>
            </a:r>
            <a:r>
              <a:rPr lang="ru-RU" sz="1200" dirty="0" smtClean="0"/>
              <a:t>Если </a:t>
            </a:r>
            <a:r>
              <a:rPr lang="ru-RU" sz="1200" dirty="0"/>
              <a:t>что-то помешают замеру. </a:t>
            </a:r>
            <a:r>
              <a:rPr lang="ru-RU" sz="1200" dirty="0" smtClean="0"/>
              <a:t>На </a:t>
            </a:r>
            <a:r>
              <a:rPr lang="ru-RU" sz="1200" dirty="0"/>
              <a:t>дисплее отразится сообщение об ошибке- «</a:t>
            </a:r>
            <a:r>
              <a:rPr lang="en-US" sz="1200" dirty="0">
                <a:latin typeface="Footlight MT Light" pitchFamily="18" charset="0"/>
              </a:rPr>
              <a:t>ERR</a:t>
            </a:r>
            <a:r>
              <a:rPr lang="ru-RU" sz="1200" dirty="0"/>
              <a:t>». В этом случае подождите, пока выйдет воздух из манжеты и затем повторите измерение </a:t>
            </a:r>
            <a:r>
              <a:rPr lang="ru-RU" sz="1200" dirty="0" smtClean="0"/>
              <a:t>снова.</a:t>
            </a:r>
            <a:r>
              <a:rPr lang="ru-RU" sz="1200" dirty="0"/>
              <a:t> </a:t>
            </a:r>
            <a:r>
              <a:rPr lang="ru-RU" sz="1200" dirty="0" smtClean="0"/>
              <a:t>Для </a:t>
            </a:r>
            <a:r>
              <a:rPr lang="ru-RU" sz="1200" dirty="0"/>
              <a:t>того, чтобы удалить все сохраненные данные измерений из памяти, отключите дисплей, нажмите обе кнопки памяти и удерживайте их в течении 3 секунд. </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129</TotalTime>
  <Words>211</Words>
  <Application>Microsoft Office PowerPoint</Application>
  <PresentationFormat>Экран (4:3)</PresentationFormat>
  <Paragraphs>81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МАТРАС  ПРОТИВОПРОЛЕЖНЕВЫЙ ЯЧЕИСТЫЙ</vt:lpstr>
      <vt:lpstr>МАТРАС  ПРОТИВОПРОЛЕЖНЕВЫЙ ТРУБЧАТЫЙ</vt:lpstr>
      <vt:lpstr>РЕГУЛИРУЕМАЯ ПОДСТАВКА К ВАННЕ С ОДНОЙ И ДВУМЯ СТУПЕНЯМИ</vt:lpstr>
      <vt:lpstr>КРЕСЛО-СТУЛ С САНИТАРНЫМ ОСНАЩЕНИЕМ</vt:lpstr>
      <vt:lpstr>ОПОРЫ-ХОДУНКИ ШАГАЮЩИЕ</vt:lpstr>
      <vt:lpstr>ОПОРЫ-ХОДУНКИ</vt:lpstr>
      <vt:lpstr>ХОДУНКИ </vt:lpstr>
      <vt:lpstr>ОПОРЫ-ХОДУНКИ С СИДЕНЬЕМ ДЛЯ ОТДЫХА</vt:lpstr>
      <vt:lpstr>ТОНОМЕТР МЕДИЦИНСКИЙ С РЕЧЕВЫМ ВЫХОДОМ, АВТОМАТИЧЕСКИЙ</vt:lpstr>
      <vt:lpstr>МНОГОФУНКЦИОНАЛЬНАЯ КРОВАТЬ</vt:lpstr>
      <vt:lpstr>ПОДГОЛОВНИК</vt:lpstr>
      <vt:lpstr>КОМПЛЕКТ ДЛЯ МЫТЬЯ ГОЛОВЫ</vt:lpstr>
      <vt:lpstr>ТРОСТЬ</vt:lpstr>
      <vt:lpstr>КРЕСЛО-КОЛЯСКА</vt:lpstr>
      <vt:lpstr>КОСТЫЛИ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МАТРАС  ПРОТИВОПРОЛЕЖНЕВЫЙ ЯЧЕИСТЫЙ</dc:title>
  <dc:creator>pcuser</dc:creator>
  <cp:lastModifiedBy>СоцСлужба</cp:lastModifiedBy>
  <cp:revision>12</cp:revision>
  <dcterms:created xsi:type="dcterms:W3CDTF">2021-02-04T06:05:25Z</dcterms:created>
  <dcterms:modified xsi:type="dcterms:W3CDTF">2021-02-09T06:33:08Z</dcterms:modified>
</cp:coreProperties>
</file>